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316" r:id="rId6"/>
    <p:sldId id="256" r:id="rId7"/>
    <p:sldId id="319" r:id="rId8"/>
    <p:sldId id="318" r:id="rId9"/>
    <p:sldId id="317" r:id="rId10"/>
    <p:sldId id="320" r:id="rId11"/>
    <p:sldId id="349" r:id="rId12"/>
    <p:sldId id="324" r:id="rId13"/>
    <p:sldId id="323" r:id="rId14"/>
    <p:sldId id="322" r:id="rId15"/>
    <p:sldId id="321" r:id="rId16"/>
    <p:sldId id="325" r:id="rId17"/>
    <p:sldId id="329" r:id="rId18"/>
    <p:sldId id="347" r:id="rId19"/>
    <p:sldId id="328" r:id="rId20"/>
    <p:sldId id="327" r:id="rId21"/>
    <p:sldId id="326" r:id="rId22"/>
    <p:sldId id="351" r:id="rId23"/>
    <p:sldId id="335" r:id="rId24"/>
    <p:sldId id="334" r:id="rId25"/>
    <p:sldId id="336" r:id="rId26"/>
    <p:sldId id="339" r:id="rId27"/>
    <p:sldId id="338" r:id="rId28"/>
    <p:sldId id="350" r:id="rId29"/>
    <p:sldId id="337" r:id="rId30"/>
    <p:sldId id="343" r:id="rId31"/>
    <p:sldId id="342" r:id="rId32"/>
    <p:sldId id="34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colm Smith" initials="MS" lastIdx="44" clrIdx="0">
    <p:extLst>
      <p:ext uri="{19B8F6BF-5375-455C-9EA6-DF929625EA0E}">
        <p15:presenceInfo xmlns:p15="http://schemas.microsoft.com/office/powerpoint/2012/main" userId="S::Malcolm.Smith@hee.nhs.uk::355887af-97b9-43d6-90ba-942d0ae97c35" providerId="AD"/>
      </p:ext>
    </p:extLst>
  </p:cmAuthor>
  <p:cmAuthor id="2" name="Jessica Tollerfield" initials="JT" lastIdx="15" clrIdx="1">
    <p:extLst>
      <p:ext uri="{19B8F6BF-5375-455C-9EA6-DF929625EA0E}">
        <p15:presenceInfo xmlns:p15="http://schemas.microsoft.com/office/powerpoint/2012/main" userId="S::Jessica.Tollerfield@hee.nhs.uk::8242fa75-7558-499c-882f-30ae87a56b34" providerId="AD"/>
      </p:ext>
    </p:extLst>
  </p:cmAuthor>
  <p:cmAuthor id="3" name="peter briggs" initials="pb" lastIdx="15" clrIdx="2">
    <p:extLst>
      <p:ext uri="{19B8F6BF-5375-455C-9EA6-DF929625EA0E}">
        <p15:presenceInfo xmlns:p15="http://schemas.microsoft.com/office/powerpoint/2012/main" userId="5143f88e16f85bf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5FDF47-9A06-433B-A203-5FFE6F7893FB}" v="1" dt="2020-06-30T12:22:11.9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07" autoAdjust="0"/>
    <p:restoredTop sz="94660"/>
  </p:normalViewPr>
  <p:slideViewPr>
    <p:cSldViewPr snapToGrid="0">
      <p:cViewPr varScale="1">
        <p:scale>
          <a:sx n="67" d="100"/>
          <a:sy n="67" d="100"/>
        </p:scale>
        <p:origin x="57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6-25T19:26:19.347" idx="9">
    <p:pos x="6814" y="858"/>
    <p:text>Again may be extended depending on PV's capability</p:text>
    <p:extLst>
      <p:ext uri="{C676402C-5697-4E1C-873F-D02D1690AC5C}">
        <p15:threadingInfo xmlns:p15="http://schemas.microsoft.com/office/powerpoint/2012/main" timeZoneBias="-60"/>
      </p:ext>
    </p:extLst>
  </p:cm>
  <p:cm authorId="1" dt="2020-06-26T15:22:06.496" idx="30">
    <p:pos x="6814" y="994"/>
    <p:text>Suggest we keep it as it is for the slide.  We can always update applicants later</p:text>
    <p:extLst>
      <p:ext uri="{C676402C-5697-4E1C-873F-D02D1690AC5C}">
        <p15:threadingInfo xmlns:p15="http://schemas.microsoft.com/office/powerpoint/2012/main" timeZoneBias="-60">
          <p15:parentCm authorId="2" idx="9"/>
        </p15:threadingInfo>
      </p:ext>
    </p:extLst>
  </p:cm>
  <p:cm authorId="3" dt="2020-06-26T16:24:40.646" idx="10">
    <p:pos x="6814" y="1130"/>
    <p:text>There will be facility for required adjustments fro those</p:text>
    <p:extLst>
      <p:ext uri="{C676402C-5697-4E1C-873F-D02D1690AC5C}">
        <p15:threadingInfo xmlns:p15="http://schemas.microsoft.com/office/powerpoint/2012/main" timeZoneBias="-60">
          <p15:parentCm authorId="2" idx="9"/>
        </p15:threadingInfo>
      </p:ext>
    </p:extLst>
  </p:cm>
  <p:cm authorId="3" dt="2020-06-26T17:15:07.654" idx="11">
    <p:pos x="6814" y="1266"/>
    <p:text>agree</p:text>
    <p:extLst>
      <p:ext uri="{C676402C-5697-4E1C-873F-D02D1690AC5C}">
        <p15:threadingInfo xmlns:p15="http://schemas.microsoft.com/office/powerpoint/2012/main" timeZoneBias="-60">
          <p15:parentCm authorId="2" idx="9"/>
        </p15:threadingInfo>
      </p:ext>
    </p:extLst>
  </p:cm>
  <p:cm authorId="1" dt="2020-06-26T15:18:45.270" idx="28">
    <p:pos x="7065" y="1242"/>
    <p:text>See comment on previous slide</p:text>
    <p:extLst>
      <p:ext uri="{C676402C-5697-4E1C-873F-D02D1690AC5C}">
        <p15:threadingInfo xmlns:p15="http://schemas.microsoft.com/office/powerpoint/2012/main" timeZoneBias="-60"/>
      </p:ext>
    </p:extLst>
  </p:cm>
  <p:cm authorId="3" dt="2020-06-26T17:15:12.736" idx="12">
    <p:pos x="7065" y="1378"/>
    <p:text>agree</p:text>
    <p:extLst>
      <p:ext uri="{C676402C-5697-4E1C-873F-D02D1690AC5C}">
        <p15:threadingInfo xmlns:p15="http://schemas.microsoft.com/office/powerpoint/2012/main" timeZoneBias="-60">
          <p15:parentCm authorId="1" idx="28"/>
        </p15:threadingInfo>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9BA4C-8E88-4E7D-96D3-34A9923B8F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D8C745E-EBCE-488A-AC85-A5F33C5193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4658035-CCD3-477A-BEA1-34E118F4A42E}"/>
              </a:ext>
            </a:extLst>
          </p:cNvPr>
          <p:cNvSpPr>
            <a:spLocks noGrp="1"/>
          </p:cNvSpPr>
          <p:nvPr>
            <p:ph type="dt" sz="half" idx="10"/>
          </p:nvPr>
        </p:nvSpPr>
        <p:spPr/>
        <p:txBody>
          <a:bodyPr/>
          <a:lstStyle/>
          <a:p>
            <a:fld id="{B3A4D03F-B839-4C90-878B-BA63C52D1A85}" type="datetimeFigureOut">
              <a:rPr lang="en-GB" smtClean="0"/>
              <a:t>10/07/2020</a:t>
            </a:fld>
            <a:endParaRPr lang="en-GB" dirty="0"/>
          </a:p>
        </p:txBody>
      </p:sp>
      <p:sp>
        <p:nvSpPr>
          <p:cNvPr id="5" name="Footer Placeholder 4">
            <a:extLst>
              <a:ext uri="{FF2B5EF4-FFF2-40B4-BE49-F238E27FC236}">
                <a16:creationId xmlns:a16="http://schemas.microsoft.com/office/drawing/2014/main" id="{AD48064C-45DE-45EB-9424-75CD52EE7BF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BD6AAE3-19E2-48D4-AA9A-CDF6C8B48BB0}"/>
              </a:ext>
            </a:extLst>
          </p:cNvPr>
          <p:cNvSpPr>
            <a:spLocks noGrp="1"/>
          </p:cNvSpPr>
          <p:nvPr>
            <p:ph type="sldNum" sz="quarter" idx="12"/>
          </p:nvPr>
        </p:nvSpPr>
        <p:spPr/>
        <p:txBody>
          <a:bodyPr/>
          <a:lstStyle/>
          <a:p>
            <a:fld id="{590209AA-3DE6-4631-8301-FACA6B869D6B}" type="slidenum">
              <a:rPr lang="en-GB" smtClean="0"/>
              <a:t>‹#›</a:t>
            </a:fld>
            <a:endParaRPr lang="en-GB" dirty="0"/>
          </a:p>
        </p:txBody>
      </p:sp>
    </p:spTree>
    <p:extLst>
      <p:ext uri="{BB962C8B-B14F-4D97-AF65-F5344CB8AC3E}">
        <p14:creationId xmlns:p14="http://schemas.microsoft.com/office/powerpoint/2010/main" val="4109483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1546B-62B7-492B-857A-97E35BCD64C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20D9E6-15F0-4F7B-B651-6182B6F8BBB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A3B1F4-BCC5-4B13-B4D7-EFD128CC61CE}"/>
              </a:ext>
            </a:extLst>
          </p:cNvPr>
          <p:cNvSpPr>
            <a:spLocks noGrp="1"/>
          </p:cNvSpPr>
          <p:nvPr>
            <p:ph type="dt" sz="half" idx="10"/>
          </p:nvPr>
        </p:nvSpPr>
        <p:spPr/>
        <p:txBody>
          <a:bodyPr/>
          <a:lstStyle/>
          <a:p>
            <a:fld id="{B3A4D03F-B839-4C90-878B-BA63C52D1A85}" type="datetimeFigureOut">
              <a:rPr lang="en-GB" smtClean="0"/>
              <a:t>10/07/2020</a:t>
            </a:fld>
            <a:endParaRPr lang="en-GB" dirty="0"/>
          </a:p>
        </p:txBody>
      </p:sp>
      <p:sp>
        <p:nvSpPr>
          <p:cNvPr id="5" name="Footer Placeholder 4">
            <a:extLst>
              <a:ext uri="{FF2B5EF4-FFF2-40B4-BE49-F238E27FC236}">
                <a16:creationId xmlns:a16="http://schemas.microsoft.com/office/drawing/2014/main" id="{F342C645-1CDA-4641-B3D3-06A2913383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883B44D-FB74-4CF9-A297-53F6BA6A9719}"/>
              </a:ext>
            </a:extLst>
          </p:cNvPr>
          <p:cNvSpPr>
            <a:spLocks noGrp="1"/>
          </p:cNvSpPr>
          <p:nvPr>
            <p:ph type="sldNum" sz="quarter" idx="12"/>
          </p:nvPr>
        </p:nvSpPr>
        <p:spPr/>
        <p:txBody>
          <a:bodyPr/>
          <a:lstStyle/>
          <a:p>
            <a:fld id="{590209AA-3DE6-4631-8301-FACA6B869D6B}" type="slidenum">
              <a:rPr lang="en-GB" smtClean="0"/>
              <a:t>‹#›</a:t>
            </a:fld>
            <a:endParaRPr lang="en-GB" dirty="0"/>
          </a:p>
        </p:txBody>
      </p:sp>
    </p:spTree>
    <p:extLst>
      <p:ext uri="{BB962C8B-B14F-4D97-AF65-F5344CB8AC3E}">
        <p14:creationId xmlns:p14="http://schemas.microsoft.com/office/powerpoint/2010/main" val="2417087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C53606-F949-43AC-A73B-C8889B352B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D7A554-FA50-4037-8E16-E79B4CC56B9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07BA4E-F311-49AA-86BB-D50FA94D5581}"/>
              </a:ext>
            </a:extLst>
          </p:cNvPr>
          <p:cNvSpPr>
            <a:spLocks noGrp="1"/>
          </p:cNvSpPr>
          <p:nvPr>
            <p:ph type="dt" sz="half" idx="10"/>
          </p:nvPr>
        </p:nvSpPr>
        <p:spPr/>
        <p:txBody>
          <a:bodyPr/>
          <a:lstStyle/>
          <a:p>
            <a:fld id="{B3A4D03F-B839-4C90-878B-BA63C52D1A85}" type="datetimeFigureOut">
              <a:rPr lang="en-GB" smtClean="0"/>
              <a:t>10/07/2020</a:t>
            </a:fld>
            <a:endParaRPr lang="en-GB" dirty="0"/>
          </a:p>
        </p:txBody>
      </p:sp>
      <p:sp>
        <p:nvSpPr>
          <p:cNvPr id="5" name="Footer Placeholder 4">
            <a:extLst>
              <a:ext uri="{FF2B5EF4-FFF2-40B4-BE49-F238E27FC236}">
                <a16:creationId xmlns:a16="http://schemas.microsoft.com/office/drawing/2014/main" id="{97F118B3-3F6F-4F60-87D2-ED34F7538E1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8CEC205-7E82-40F0-ABF8-D6148724B5AC}"/>
              </a:ext>
            </a:extLst>
          </p:cNvPr>
          <p:cNvSpPr>
            <a:spLocks noGrp="1"/>
          </p:cNvSpPr>
          <p:nvPr>
            <p:ph type="sldNum" sz="quarter" idx="12"/>
          </p:nvPr>
        </p:nvSpPr>
        <p:spPr/>
        <p:txBody>
          <a:bodyPr/>
          <a:lstStyle/>
          <a:p>
            <a:fld id="{590209AA-3DE6-4631-8301-FACA6B869D6B}" type="slidenum">
              <a:rPr lang="en-GB" smtClean="0"/>
              <a:t>‹#›</a:t>
            </a:fld>
            <a:endParaRPr lang="en-GB" dirty="0"/>
          </a:p>
        </p:txBody>
      </p:sp>
    </p:spTree>
    <p:extLst>
      <p:ext uri="{BB962C8B-B14F-4D97-AF65-F5344CB8AC3E}">
        <p14:creationId xmlns:p14="http://schemas.microsoft.com/office/powerpoint/2010/main" val="2198063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1148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977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4201" y="547688"/>
            <a:ext cx="11036300" cy="842962"/>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584200" y="1625600"/>
            <a:ext cx="5416551" cy="4179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3951" y="1625600"/>
            <a:ext cx="5416549" cy="4179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68769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710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63E8E-86A5-4026-865F-5A20DE8F19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A97E2B-AF15-4043-8AC1-A8B90728A4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AAC43F-6B66-452A-A169-39546F752DF0}"/>
              </a:ext>
            </a:extLst>
          </p:cNvPr>
          <p:cNvSpPr>
            <a:spLocks noGrp="1"/>
          </p:cNvSpPr>
          <p:nvPr>
            <p:ph type="dt" sz="half" idx="10"/>
          </p:nvPr>
        </p:nvSpPr>
        <p:spPr/>
        <p:txBody>
          <a:bodyPr/>
          <a:lstStyle/>
          <a:p>
            <a:fld id="{B3A4D03F-B839-4C90-878B-BA63C52D1A85}" type="datetimeFigureOut">
              <a:rPr lang="en-GB" smtClean="0"/>
              <a:t>10/07/2020</a:t>
            </a:fld>
            <a:endParaRPr lang="en-GB" dirty="0"/>
          </a:p>
        </p:txBody>
      </p:sp>
      <p:sp>
        <p:nvSpPr>
          <p:cNvPr id="5" name="Footer Placeholder 4">
            <a:extLst>
              <a:ext uri="{FF2B5EF4-FFF2-40B4-BE49-F238E27FC236}">
                <a16:creationId xmlns:a16="http://schemas.microsoft.com/office/drawing/2014/main" id="{70A667E9-F6D3-41AF-8889-854028F7D89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59F7A17-58FD-4B8A-854D-40114A559B27}"/>
              </a:ext>
            </a:extLst>
          </p:cNvPr>
          <p:cNvSpPr>
            <a:spLocks noGrp="1"/>
          </p:cNvSpPr>
          <p:nvPr>
            <p:ph type="sldNum" sz="quarter" idx="12"/>
          </p:nvPr>
        </p:nvSpPr>
        <p:spPr/>
        <p:txBody>
          <a:bodyPr/>
          <a:lstStyle/>
          <a:p>
            <a:fld id="{590209AA-3DE6-4631-8301-FACA6B869D6B}" type="slidenum">
              <a:rPr lang="en-GB" smtClean="0"/>
              <a:t>‹#›</a:t>
            </a:fld>
            <a:endParaRPr lang="en-GB" dirty="0"/>
          </a:p>
        </p:txBody>
      </p:sp>
    </p:spTree>
    <p:extLst>
      <p:ext uri="{BB962C8B-B14F-4D97-AF65-F5344CB8AC3E}">
        <p14:creationId xmlns:p14="http://schemas.microsoft.com/office/powerpoint/2010/main" val="222842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72609-1C2A-4DAC-9F5A-0B0AA2D198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9EFD32-5299-4E35-BCE3-B6D1698B75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3B639E0-35BD-4ED3-A638-C5E2614DCDAB}"/>
              </a:ext>
            </a:extLst>
          </p:cNvPr>
          <p:cNvSpPr>
            <a:spLocks noGrp="1"/>
          </p:cNvSpPr>
          <p:nvPr>
            <p:ph type="dt" sz="half" idx="10"/>
          </p:nvPr>
        </p:nvSpPr>
        <p:spPr/>
        <p:txBody>
          <a:bodyPr/>
          <a:lstStyle/>
          <a:p>
            <a:fld id="{B3A4D03F-B839-4C90-878B-BA63C52D1A85}" type="datetimeFigureOut">
              <a:rPr lang="en-GB" smtClean="0"/>
              <a:t>10/07/2020</a:t>
            </a:fld>
            <a:endParaRPr lang="en-GB" dirty="0"/>
          </a:p>
        </p:txBody>
      </p:sp>
      <p:sp>
        <p:nvSpPr>
          <p:cNvPr id="5" name="Footer Placeholder 4">
            <a:extLst>
              <a:ext uri="{FF2B5EF4-FFF2-40B4-BE49-F238E27FC236}">
                <a16:creationId xmlns:a16="http://schemas.microsoft.com/office/drawing/2014/main" id="{CF0DBE88-6756-4D5F-AE5A-D3521FCFF5F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69AE132-4BCE-453A-B838-6A86F44F7222}"/>
              </a:ext>
            </a:extLst>
          </p:cNvPr>
          <p:cNvSpPr>
            <a:spLocks noGrp="1"/>
          </p:cNvSpPr>
          <p:nvPr>
            <p:ph type="sldNum" sz="quarter" idx="12"/>
          </p:nvPr>
        </p:nvSpPr>
        <p:spPr/>
        <p:txBody>
          <a:bodyPr/>
          <a:lstStyle/>
          <a:p>
            <a:fld id="{590209AA-3DE6-4631-8301-FACA6B869D6B}" type="slidenum">
              <a:rPr lang="en-GB" smtClean="0"/>
              <a:t>‹#›</a:t>
            </a:fld>
            <a:endParaRPr lang="en-GB" dirty="0"/>
          </a:p>
        </p:txBody>
      </p:sp>
    </p:spTree>
    <p:extLst>
      <p:ext uri="{BB962C8B-B14F-4D97-AF65-F5344CB8AC3E}">
        <p14:creationId xmlns:p14="http://schemas.microsoft.com/office/powerpoint/2010/main" val="80578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0CE8D-736F-4DA4-B691-FC94ED38B0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44B233-EE7A-4E82-AA0C-3B4212FF865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49D3D6-73F1-4F63-9C09-3DA09B00EEE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0A84C30-0FA3-4478-BB42-DC33D8C84A4E}"/>
              </a:ext>
            </a:extLst>
          </p:cNvPr>
          <p:cNvSpPr>
            <a:spLocks noGrp="1"/>
          </p:cNvSpPr>
          <p:nvPr>
            <p:ph type="dt" sz="half" idx="10"/>
          </p:nvPr>
        </p:nvSpPr>
        <p:spPr/>
        <p:txBody>
          <a:bodyPr/>
          <a:lstStyle/>
          <a:p>
            <a:fld id="{B3A4D03F-B839-4C90-878B-BA63C52D1A85}" type="datetimeFigureOut">
              <a:rPr lang="en-GB" smtClean="0"/>
              <a:t>10/07/2020</a:t>
            </a:fld>
            <a:endParaRPr lang="en-GB" dirty="0"/>
          </a:p>
        </p:txBody>
      </p:sp>
      <p:sp>
        <p:nvSpPr>
          <p:cNvPr id="6" name="Footer Placeholder 5">
            <a:extLst>
              <a:ext uri="{FF2B5EF4-FFF2-40B4-BE49-F238E27FC236}">
                <a16:creationId xmlns:a16="http://schemas.microsoft.com/office/drawing/2014/main" id="{29B586C8-8ACD-4DE1-9348-C9067344DB8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9AF4B14-AB31-4CC9-BAC3-E42E88DA6C8B}"/>
              </a:ext>
            </a:extLst>
          </p:cNvPr>
          <p:cNvSpPr>
            <a:spLocks noGrp="1"/>
          </p:cNvSpPr>
          <p:nvPr>
            <p:ph type="sldNum" sz="quarter" idx="12"/>
          </p:nvPr>
        </p:nvSpPr>
        <p:spPr/>
        <p:txBody>
          <a:bodyPr/>
          <a:lstStyle/>
          <a:p>
            <a:fld id="{590209AA-3DE6-4631-8301-FACA6B869D6B}" type="slidenum">
              <a:rPr lang="en-GB" smtClean="0"/>
              <a:t>‹#›</a:t>
            </a:fld>
            <a:endParaRPr lang="en-GB" dirty="0"/>
          </a:p>
        </p:txBody>
      </p:sp>
    </p:spTree>
    <p:extLst>
      <p:ext uri="{BB962C8B-B14F-4D97-AF65-F5344CB8AC3E}">
        <p14:creationId xmlns:p14="http://schemas.microsoft.com/office/powerpoint/2010/main" val="2841064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A1871-FE9B-46FA-96C7-A334F0D410F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8BDFD0-7787-43AA-8B82-3B8BA81A79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83D6FB4-CC1C-4157-A6A6-ABE9663765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225C1FA-FF8A-41A4-97F9-4DCF768FEC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C93D44-C23A-42BE-8A82-73C3B017E8D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E644B2C-33C4-4901-90E5-3999448B777E}"/>
              </a:ext>
            </a:extLst>
          </p:cNvPr>
          <p:cNvSpPr>
            <a:spLocks noGrp="1"/>
          </p:cNvSpPr>
          <p:nvPr>
            <p:ph type="dt" sz="half" idx="10"/>
          </p:nvPr>
        </p:nvSpPr>
        <p:spPr/>
        <p:txBody>
          <a:bodyPr/>
          <a:lstStyle/>
          <a:p>
            <a:fld id="{B3A4D03F-B839-4C90-878B-BA63C52D1A85}" type="datetimeFigureOut">
              <a:rPr lang="en-GB" smtClean="0"/>
              <a:t>10/07/2020</a:t>
            </a:fld>
            <a:endParaRPr lang="en-GB" dirty="0"/>
          </a:p>
        </p:txBody>
      </p:sp>
      <p:sp>
        <p:nvSpPr>
          <p:cNvPr id="8" name="Footer Placeholder 7">
            <a:extLst>
              <a:ext uri="{FF2B5EF4-FFF2-40B4-BE49-F238E27FC236}">
                <a16:creationId xmlns:a16="http://schemas.microsoft.com/office/drawing/2014/main" id="{5E5A10CB-4A05-44D6-A77C-2B5DA5ACDBBA}"/>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FA83A34D-76AF-48F2-AACC-2B0318376531}"/>
              </a:ext>
            </a:extLst>
          </p:cNvPr>
          <p:cNvSpPr>
            <a:spLocks noGrp="1"/>
          </p:cNvSpPr>
          <p:nvPr>
            <p:ph type="sldNum" sz="quarter" idx="12"/>
          </p:nvPr>
        </p:nvSpPr>
        <p:spPr/>
        <p:txBody>
          <a:bodyPr/>
          <a:lstStyle/>
          <a:p>
            <a:fld id="{590209AA-3DE6-4631-8301-FACA6B869D6B}" type="slidenum">
              <a:rPr lang="en-GB" smtClean="0"/>
              <a:t>‹#›</a:t>
            </a:fld>
            <a:endParaRPr lang="en-GB" dirty="0"/>
          </a:p>
        </p:txBody>
      </p:sp>
    </p:spTree>
    <p:extLst>
      <p:ext uri="{BB962C8B-B14F-4D97-AF65-F5344CB8AC3E}">
        <p14:creationId xmlns:p14="http://schemas.microsoft.com/office/powerpoint/2010/main" val="2073008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E9477-5B24-40D6-B18E-7BB8151190F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03BA118-5120-4871-BF13-F7A40C46DF29}"/>
              </a:ext>
            </a:extLst>
          </p:cNvPr>
          <p:cNvSpPr>
            <a:spLocks noGrp="1"/>
          </p:cNvSpPr>
          <p:nvPr>
            <p:ph type="dt" sz="half" idx="10"/>
          </p:nvPr>
        </p:nvSpPr>
        <p:spPr/>
        <p:txBody>
          <a:bodyPr/>
          <a:lstStyle/>
          <a:p>
            <a:fld id="{B3A4D03F-B839-4C90-878B-BA63C52D1A85}" type="datetimeFigureOut">
              <a:rPr lang="en-GB" smtClean="0"/>
              <a:t>10/07/2020</a:t>
            </a:fld>
            <a:endParaRPr lang="en-GB" dirty="0"/>
          </a:p>
        </p:txBody>
      </p:sp>
      <p:sp>
        <p:nvSpPr>
          <p:cNvPr id="4" name="Footer Placeholder 3">
            <a:extLst>
              <a:ext uri="{FF2B5EF4-FFF2-40B4-BE49-F238E27FC236}">
                <a16:creationId xmlns:a16="http://schemas.microsoft.com/office/drawing/2014/main" id="{7F2F5B28-FCF4-4253-93CF-E7398BC4AA0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65BD059-ABB2-48B2-9341-0852708D2E84}"/>
              </a:ext>
            </a:extLst>
          </p:cNvPr>
          <p:cNvSpPr>
            <a:spLocks noGrp="1"/>
          </p:cNvSpPr>
          <p:nvPr>
            <p:ph type="sldNum" sz="quarter" idx="12"/>
          </p:nvPr>
        </p:nvSpPr>
        <p:spPr/>
        <p:txBody>
          <a:bodyPr/>
          <a:lstStyle/>
          <a:p>
            <a:fld id="{590209AA-3DE6-4631-8301-FACA6B869D6B}" type="slidenum">
              <a:rPr lang="en-GB" smtClean="0"/>
              <a:t>‹#›</a:t>
            </a:fld>
            <a:endParaRPr lang="en-GB" dirty="0"/>
          </a:p>
        </p:txBody>
      </p:sp>
    </p:spTree>
    <p:extLst>
      <p:ext uri="{BB962C8B-B14F-4D97-AF65-F5344CB8AC3E}">
        <p14:creationId xmlns:p14="http://schemas.microsoft.com/office/powerpoint/2010/main" val="3204699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8D5444-23C2-436F-B9ED-B728D8349C56}"/>
              </a:ext>
            </a:extLst>
          </p:cNvPr>
          <p:cNvSpPr>
            <a:spLocks noGrp="1"/>
          </p:cNvSpPr>
          <p:nvPr>
            <p:ph type="dt" sz="half" idx="10"/>
          </p:nvPr>
        </p:nvSpPr>
        <p:spPr/>
        <p:txBody>
          <a:bodyPr/>
          <a:lstStyle/>
          <a:p>
            <a:fld id="{B3A4D03F-B839-4C90-878B-BA63C52D1A85}" type="datetimeFigureOut">
              <a:rPr lang="en-GB" smtClean="0"/>
              <a:t>10/07/2020</a:t>
            </a:fld>
            <a:endParaRPr lang="en-GB" dirty="0"/>
          </a:p>
        </p:txBody>
      </p:sp>
      <p:sp>
        <p:nvSpPr>
          <p:cNvPr id="3" name="Footer Placeholder 2">
            <a:extLst>
              <a:ext uri="{FF2B5EF4-FFF2-40B4-BE49-F238E27FC236}">
                <a16:creationId xmlns:a16="http://schemas.microsoft.com/office/drawing/2014/main" id="{C4F1A6D8-647A-4254-9147-69F193046EB7}"/>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7FE9599-4BB6-46CC-A236-AF82F940DA5A}"/>
              </a:ext>
            </a:extLst>
          </p:cNvPr>
          <p:cNvSpPr>
            <a:spLocks noGrp="1"/>
          </p:cNvSpPr>
          <p:nvPr>
            <p:ph type="sldNum" sz="quarter" idx="12"/>
          </p:nvPr>
        </p:nvSpPr>
        <p:spPr/>
        <p:txBody>
          <a:bodyPr/>
          <a:lstStyle/>
          <a:p>
            <a:fld id="{590209AA-3DE6-4631-8301-FACA6B869D6B}" type="slidenum">
              <a:rPr lang="en-GB" smtClean="0"/>
              <a:t>‹#›</a:t>
            </a:fld>
            <a:endParaRPr lang="en-GB" dirty="0"/>
          </a:p>
        </p:txBody>
      </p:sp>
    </p:spTree>
    <p:extLst>
      <p:ext uri="{BB962C8B-B14F-4D97-AF65-F5344CB8AC3E}">
        <p14:creationId xmlns:p14="http://schemas.microsoft.com/office/powerpoint/2010/main" val="312233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27C0D-950D-46B9-9DAD-5119668C2E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E621A33-904B-4F80-B4FE-F810F8BD60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EEA7A5-943F-4084-958D-AF24C188C5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BC2DC5-86F0-42CA-BA5E-FA55C9826B6C}"/>
              </a:ext>
            </a:extLst>
          </p:cNvPr>
          <p:cNvSpPr>
            <a:spLocks noGrp="1"/>
          </p:cNvSpPr>
          <p:nvPr>
            <p:ph type="dt" sz="half" idx="10"/>
          </p:nvPr>
        </p:nvSpPr>
        <p:spPr/>
        <p:txBody>
          <a:bodyPr/>
          <a:lstStyle/>
          <a:p>
            <a:fld id="{B3A4D03F-B839-4C90-878B-BA63C52D1A85}" type="datetimeFigureOut">
              <a:rPr lang="en-GB" smtClean="0"/>
              <a:t>10/07/2020</a:t>
            </a:fld>
            <a:endParaRPr lang="en-GB" dirty="0"/>
          </a:p>
        </p:txBody>
      </p:sp>
      <p:sp>
        <p:nvSpPr>
          <p:cNvPr id="6" name="Footer Placeholder 5">
            <a:extLst>
              <a:ext uri="{FF2B5EF4-FFF2-40B4-BE49-F238E27FC236}">
                <a16:creationId xmlns:a16="http://schemas.microsoft.com/office/drawing/2014/main" id="{0B0EE788-84B5-4E9B-BC0F-205B5EBD24B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0F3D715-C73F-44CB-8D6D-DBF7F1E2F306}"/>
              </a:ext>
            </a:extLst>
          </p:cNvPr>
          <p:cNvSpPr>
            <a:spLocks noGrp="1"/>
          </p:cNvSpPr>
          <p:nvPr>
            <p:ph type="sldNum" sz="quarter" idx="12"/>
          </p:nvPr>
        </p:nvSpPr>
        <p:spPr/>
        <p:txBody>
          <a:bodyPr/>
          <a:lstStyle/>
          <a:p>
            <a:fld id="{590209AA-3DE6-4631-8301-FACA6B869D6B}" type="slidenum">
              <a:rPr lang="en-GB" smtClean="0"/>
              <a:t>‹#›</a:t>
            </a:fld>
            <a:endParaRPr lang="en-GB" dirty="0"/>
          </a:p>
        </p:txBody>
      </p:sp>
    </p:spTree>
    <p:extLst>
      <p:ext uri="{BB962C8B-B14F-4D97-AF65-F5344CB8AC3E}">
        <p14:creationId xmlns:p14="http://schemas.microsoft.com/office/powerpoint/2010/main" val="3635080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7B1AD-81E3-4065-9BC9-9A6A5E3B23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1C8DDC-FDC0-4DD4-BDD7-E7C488925C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70C3DBE-8C77-413F-AF8C-EC68AC059B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77C268-44B2-4E1E-89B6-CE1CE0B8DDFA}"/>
              </a:ext>
            </a:extLst>
          </p:cNvPr>
          <p:cNvSpPr>
            <a:spLocks noGrp="1"/>
          </p:cNvSpPr>
          <p:nvPr>
            <p:ph type="dt" sz="half" idx="10"/>
          </p:nvPr>
        </p:nvSpPr>
        <p:spPr/>
        <p:txBody>
          <a:bodyPr/>
          <a:lstStyle/>
          <a:p>
            <a:fld id="{B3A4D03F-B839-4C90-878B-BA63C52D1A85}" type="datetimeFigureOut">
              <a:rPr lang="en-GB" smtClean="0"/>
              <a:t>10/07/2020</a:t>
            </a:fld>
            <a:endParaRPr lang="en-GB" dirty="0"/>
          </a:p>
        </p:txBody>
      </p:sp>
      <p:sp>
        <p:nvSpPr>
          <p:cNvPr id="6" name="Footer Placeholder 5">
            <a:extLst>
              <a:ext uri="{FF2B5EF4-FFF2-40B4-BE49-F238E27FC236}">
                <a16:creationId xmlns:a16="http://schemas.microsoft.com/office/drawing/2014/main" id="{F68AF749-C67F-430C-92C4-88E9A0CCB2D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C588D21-200F-468B-BEBB-6A2D3E2571D9}"/>
              </a:ext>
            </a:extLst>
          </p:cNvPr>
          <p:cNvSpPr>
            <a:spLocks noGrp="1"/>
          </p:cNvSpPr>
          <p:nvPr>
            <p:ph type="sldNum" sz="quarter" idx="12"/>
          </p:nvPr>
        </p:nvSpPr>
        <p:spPr/>
        <p:txBody>
          <a:bodyPr/>
          <a:lstStyle/>
          <a:p>
            <a:fld id="{590209AA-3DE6-4631-8301-FACA6B869D6B}" type="slidenum">
              <a:rPr lang="en-GB" smtClean="0"/>
              <a:t>‹#›</a:t>
            </a:fld>
            <a:endParaRPr lang="en-GB" dirty="0"/>
          </a:p>
        </p:txBody>
      </p:sp>
    </p:spTree>
    <p:extLst>
      <p:ext uri="{BB962C8B-B14F-4D97-AF65-F5344CB8AC3E}">
        <p14:creationId xmlns:p14="http://schemas.microsoft.com/office/powerpoint/2010/main" val="3289819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73620B-EF7D-4D32-BC5C-6D6AD8E39D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8C33B0-F9EE-4B5D-B97D-847D3682BB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F1CD5F-BD19-457C-9D28-51DFB7ED87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A4D03F-B839-4C90-878B-BA63C52D1A85}" type="datetimeFigureOut">
              <a:rPr lang="en-GB" smtClean="0"/>
              <a:t>10/07/2020</a:t>
            </a:fld>
            <a:endParaRPr lang="en-GB" dirty="0"/>
          </a:p>
        </p:txBody>
      </p:sp>
      <p:sp>
        <p:nvSpPr>
          <p:cNvPr id="5" name="Footer Placeholder 4">
            <a:extLst>
              <a:ext uri="{FF2B5EF4-FFF2-40B4-BE49-F238E27FC236}">
                <a16:creationId xmlns:a16="http://schemas.microsoft.com/office/drawing/2014/main" id="{18BA7C20-BAAF-4439-BB4A-3144B89DC9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5A656A3-A744-4C52-A11E-FDCBCC5443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209AA-3DE6-4631-8301-FACA6B869D6B}" type="slidenum">
              <a:rPr lang="en-GB" smtClean="0"/>
              <a:t>‹#›</a:t>
            </a:fld>
            <a:endParaRPr lang="en-GB" dirty="0"/>
          </a:p>
        </p:txBody>
      </p:sp>
    </p:spTree>
    <p:extLst>
      <p:ext uri="{BB962C8B-B14F-4D97-AF65-F5344CB8AC3E}">
        <p14:creationId xmlns:p14="http://schemas.microsoft.com/office/powerpoint/2010/main" val="545087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2" descr="R:\Depts\Communications\Marketing\Branding\PPT\white-bubble-border_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7"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9"/>
          <p:cNvSpPr txBox="1">
            <a:spLocks noChangeArrowheads="1"/>
          </p:cNvSpPr>
          <p:nvPr/>
        </p:nvSpPr>
        <p:spPr bwMode="auto">
          <a:xfrm>
            <a:off x="4516967" y="6021288"/>
            <a:ext cx="75311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GB" sz="1600" b="1" i="1" dirty="0">
                <a:solidFill>
                  <a:srgbClr val="5BBF21"/>
                </a:solidFill>
                <a:latin typeface="Frutiger Neue LT Pro Regular" pitchFamily="34" charset="0"/>
                <a:cs typeface="Arial" charset="0"/>
              </a:rPr>
              <a:t>Developing people for health and healthcare</a:t>
            </a:r>
          </a:p>
        </p:txBody>
      </p:sp>
      <p:sp>
        <p:nvSpPr>
          <p:cNvPr id="13" name="Round Same Side Corner Rectangle 12"/>
          <p:cNvSpPr/>
          <p:nvPr/>
        </p:nvSpPr>
        <p:spPr>
          <a:xfrm>
            <a:off x="527052" y="517525"/>
            <a:ext cx="5592233" cy="895350"/>
          </a:xfrm>
          <a:prstGeom prst="round2Same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srgbClr val="FFFFFF"/>
              </a:solidFill>
            </a:endParaRPr>
          </a:p>
        </p:txBody>
      </p:sp>
      <p:sp>
        <p:nvSpPr>
          <p:cNvPr id="14" name="Round Same Side Corner Rectangle 13"/>
          <p:cNvSpPr/>
          <p:nvPr/>
        </p:nvSpPr>
        <p:spPr>
          <a:xfrm rot="10800000">
            <a:off x="527384" y="1412876"/>
            <a:ext cx="5592233" cy="3148013"/>
          </a:xfrm>
          <a:prstGeom prst="round2Same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srgbClr val="FFFFFF"/>
              </a:solidFill>
            </a:endParaRPr>
          </a:p>
        </p:txBody>
      </p:sp>
      <p:grpSp>
        <p:nvGrpSpPr>
          <p:cNvPr id="15" name="Group 1"/>
          <p:cNvGrpSpPr>
            <a:grpSpLocks/>
          </p:cNvGrpSpPr>
          <p:nvPr/>
        </p:nvGrpSpPr>
        <p:grpSpPr bwMode="auto">
          <a:xfrm>
            <a:off x="694267" y="674687"/>
            <a:ext cx="1327151" cy="196740"/>
            <a:chOff x="2933849" y="692696"/>
            <a:chExt cx="996429" cy="197201"/>
          </a:xfrm>
        </p:grpSpPr>
        <p:sp>
          <p:nvSpPr>
            <p:cNvPr id="16" name="Rectangle 13"/>
            <p:cNvSpPr>
              <a:spLocks noChangeArrowheads="1"/>
            </p:cNvSpPr>
            <p:nvPr/>
          </p:nvSpPr>
          <p:spPr bwMode="auto">
            <a:xfrm>
              <a:off x="3465712" y="802490"/>
              <a:ext cx="464566" cy="8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defRPr/>
              </a:pPr>
              <a:r>
                <a:rPr lang="en-GB" sz="850" i="1" baseline="-25000" dirty="0">
                  <a:solidFill>
                    <a:srgbClr val="FFFFFF"/>
                  </a:solidFill>
                  <a:latin typeface="Frutiger Neue LT Pro Regular" pitchFamily="34" charset="0"/>
                  <a:cs typeface="Arial" charset="0"/>
                </a:rPr>
                <a:t>working on behalf of </a:t>
              </a:r>
              <a:endParaRPr lang="en-GB" sz="850" baseline="-25000" dirty="0">
                <a:solidFill>
                  <a:srgbClr val="FFFFFF"/>
                </a:solidFill>
                <a:latin typeface="Frutiger Neue LT Pro Regular" pitchFamily="34" charset="0"/>
                <a:cs typeface="Arial" charset="0"/>
              </a:endParaRPr>
            </a:p>
          </p:txBody>
        </p:sp>
        <p:pic>
          <p:nvPicPr>
            <p:cNvPr id="17" name="Picture 17" descr="R:\Depts\Communications\Marketing\Templates\Logo\Possible logos\SharedServices-logo-WHITE-INVERS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33849" y="692696"/>
              <a:ext cx="992981" cy="13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12" descr="R:\Depts\Communications\Marketing\Branding\Logo\SharedServices\HE &amp; LETBS\PNG\NHS-HE-&amp;-LETBs_all_white_invers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78818" y="674688"/>
            <a:ext cx="184573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descr="R:\Depts\Communications\Marketing\Branding\Logo\NHS\NHS-Constitution-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4267" y="5975052"/>
            <a:ext cx="82973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95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rtl="0" eaLnBrk="0" fontAlgn="base" hangingPunct="0">
        <a:lnSpc>
          <a:spcPct val="80000"/>
        </a:lnSpc>
        <a:spcBef>
          <a:spcPct val="0"/>
        </a:spcBef>
        <a:spcAft>
          <a:spcPct val="0"/>
        </a:spcAft>
        <a:defRPr sz="2800" b="1">
          <a:solidFill>
            <a:schemeClr val="tx1"/>
          </a:solidFill>
          <a:latin typeface="+mj-lt"/>
          <a:ea typeface="+mj-ea"/>
          <a:cs typeface="+mj-cs"/>
        </a:defRPr>
      </a:lvl1pPr>
      <a:lvl2pPr algn="l" rtl="0" eaLnBrk="0" fontAlgn="base" hangingPunct="0">
        <a:lnSpc>
          <a:spcPct val="80000"/>
        </a:lnSpc>
        <a:spcBef>
          <a:spcPct val="0"/>
        </a:spcBef>
        <a:spcAft>
          <a:spcPct val="0"/>
        </a:spcAft>
        <a:defRPr sz="2800" b="1">
          <a:solidFill>
            <a:schemeClr val="tx1"/>
          </a:solidFill>
          <a:latin typeface="Arial" pitchFamily="34" charset="0"/>
        </a:defRPr>
      </a:lvl2pPr>
      <a:lvl3pPr algn="l" rtl="0" eaLnBrk="0" fontAlgn="base" hangingPunct="0">
        <a:lnSpc>
          <a:spcPct val="80000"/>
        </a:lnSpc>
        <a:spcBef>
          <a:spcPct val="0"/>
        </a:spcBef>
        <a:spcAft>
          <a:spcPct val="0"/>
        </a:spcAft>
        <a:defRPr sz="2800" b="1">
          <a:solidFill>
            <a:schemeClr val="tx1"/>
          </a:solidFill>
          <a:latin typeface="Arial" pitchFamily="34" charset="0"/>
        </a:defRPr>
      </a:lvl3pPr>
      <a:lvl4pPr algn="l" rtl="0" eaLnBrk="0" fontAlgn="base" hangingPunct="0">
        <a:lnSpc>
          <a:spcPct val="80000"/>
        </a:lnSpc>
        <a:spcBef>
          <a:spcPct val="0"/>
        </a:spcBef>
        <a:spcAft>
          <a:spcPct val="0"/>
        </a:spcAft>
        <a:defRPr sz="2800" b="1">
          <a:solidFill>
            <a:schemeClr val="tx1"/>
          </a:solidFill>
          <a:latin typeface="Arial" pitchFamily="34" charset="0"/>
        </a:defRPr>
      </a:lvl4pPr>
      <a:lvl5pPr algn="l" rtl="0" eaLnBrk="0" fontAlgn="base" hangingPunct="0">
        <a:lnSpc>
          <a:spcPct val="80000"/>
        </a:lnSpc>
        <a:spcBef>
          <a:spcPct val="0"/>
        </a:spcBef>
        <a:spcAft>
          <a:spcPct val="0"/>
        </a:spcAft>
        <a:defRPr sz="2800" b="1">
          <a:solidFill>
            <a:schemeClr val="tx1"/>
          </a:solidFill>
          <a:latin typeface="Arial" pitchFamily="34" charset="0"/>
        </a:defRPr>
      </a:lvl5pPr>
      <a:lvl6pPr marL="457200" algn="l" rtl="0" eaLnBrk="1" fontAlgn="base" hangingPunct="1">
        <a:lnSpc>
          <a:spcPct val="80000"/>
        </a:lnSpc>
        <a:spcBef>
          <a:spcPct val="0"/>
        </a:spcBef>
        <a:spcAft>
          <a:spcPct val="0"/>
        </a:spcAft>
        <a:defRPr sz="2800" b="1">
          <a:solidFill>
            <a:schemeClr val="tx1"/>
          </a:solidFill>
          <a:latin typeface="Arial" pitchFamily="34" charset="0"/>
        </a:defRPr>
      </a:lvl6pPr>
      <a:lvl7pPr marL="914400" algn="l" rtl="0" eaLnBrk="1" fontAlgn="base" hangingPunct="1">
        <a:lnSpc>
          <a:spcPct val="80000"/>
        </a:lnSpc>
        <a:spcBef>
          <a:spcPct val="0"/>
        </a:spcBef>
        <a:spcAft>
          <a:spcPct val="0"/>
        </a:spcAft>
        <a:defRPr sz="2800" b="1">
          <a:solidFill>
            <a:schemeClr val="tx1"/>
          </a:solidFill>
          <a:latin typeface="Arial" pitchFamily="34" charset="0"/>
        </a:defRPr>
      </a:lvl7pPr>
      <a:lvl8pPr marL="1371600" algn="l" rtl="0" eaLnBrk="1" fontAlgn="base" hangingPunct="1">
        <a:lnSpc>
          <a:spcPct val="80000"/>
        </a:lnSpc>
        <a:spcBef>
          <a:spcPct val="0"/>
        </a:spcBef>
        <a:spcAft>
          <a:spcPct val="0"/>
        </a:spcAft>
        <a:defRPr sz="2800" b="1">
          <a:solidFill>
            <a:schemeClr val="tx1"/>
          </a:solidFill>
          <a:latin typeface="Arial" pitchFamily="34" charset="0"/>
        </a:defRPr>
      </a:lvl8pPr>
      <a:lvl9pPr marL="1828800" algn="l" rtl="0" eaLnBrk="1" fontAlgn="base" hangingPunct="1">
        <a:lnSpc>
          <a:spcPct val="80000"/>
        </a:lnSpc>
        <a:spcBef>
          <a:spcPct val="0"/>
        </a:spcBef>
        <a:spcAft>
          <a:spcPct val="0"/>
        </a:spcAft>
        <a:defRPr sz="2800" b="1">
          <a:solidFill>
            <a:schemeClr val="tx1"/>
          </a:solidFill>
          <a:latin typeface="Arial" pitchFamily="34" charset="0"/>
        </a:defRPr>
      </a:lvl9pPr>
    </p:titleStyle>
    <p:bodyStyle>
      <a:lvl1pPr marL="342900" indent="-342900" algn="l" rtl="0" eaLnBrk="0" fontAlgn="base" hangingPunct="0">
        <a:lnSpc>
          <a:spcPct val="80000"/>
        </a:lnSpc>
        <a:spcBef>
          <a:spcPct val="0"/>
        </a:spcBef>
        <a:spcAft>
          <a:spcPct val="0"/>
        </a:spcAft>
        <a:defRPr b="1">
          <a:solidFill>
            <a:srgbClr val="4D4D4D"/>
          </a:solidFill>
          <a:latin typeface="+mn-lt"/>
          <a:ea typeface="+mn-ea"/>
          <a:cs typeface="+mn-cs"/>
        </a:defRPr>
      </a:lvl1pPr>
      <a:lvl2pPr marL="1588" indent="455613" algn="l" rtl="0" eaLnBrk="0" fontAlgn="base" hangingPunct="0">
        <a:spcBef>
          <a:spcPct val="40000"/>
        </a:spcBef>
        <a:spcAft>
          <a:spcPct val="0"/>
        </a:spcAft>
        <a:defRPr sz="1600">
          <a:solidFill>
            <a:srgbClr val="4D4D4D"/>
          </a:solidFill>
          <a:latin typeface="+mn-lt"/>
        </a:defRPr>
      </a:lvl2pPr>
      <a:lvl3pPr marL="180975" indent="-177800" algn="l" rtl="0" eaLnBrk="0" fontAlgn="base" hangingPunct="0">
        <a:spcBef>
          <a:spcPct val="30000"/>
        </a:spcBef>
        <a:spcAft>
          <a:spcPct val="0"/>
        </a:spcAft>
        <a:buChar char="•"/>
        <a:defRPr sz="1600">
          <a:solidFill>
            <a:srgbClr val="4D4D4D"/>
          </a:solidFill>
          <a:latin typeface="+mn-lt"/>
        </a:defRPr>
      </a:lvl3pPr>
      <a:lvl4pPr marL="411163" indent="-228600" algn="l" rtl="0" eaLnBrk="0" fontAlgn="base" hangingPunct="0">
        <a:spcBef>
          <a:spcPct val="30000"/>
        </a:spcBef>
        <a:spcAft>
          <a:spcPct val="0"/>
        </a:spcAft>
        <a:buChar char="–"/>
        <a:defRPr sz="1600">
          <a:solidFill>
            <a:srgbClr val="4D4D4D"/>
          </a:solidFill>
          <a:latin typeface="+mn-lt"/>
        </a:defRPr>
      </a:lvl4pPr>
      <a:lvl5pPr marL="641350" indent="-228600" algn="l" rtl="0" eaLnBrk="0" fontAlgn="base" hangingPunct="0">
        <a:spcBef>
          <a:spcPct val="30000"/>
        </a:spcBef>
        <a:spcAft>
          <a:spcPct val="0"/>
        </a:spcAft>
        <a:buChar char="–"/>
        <a:defRPr sz="1600">
          <a:solidFill>
            <a:srgbClr val="4D4D4D"/>
          </a:solidFill>
          <a:latin typeface="+mn-lt"/>
        </a:defRPr>
      </a:lvl5pPr>
      <a:lvl6pPr marL="1098550" indent="-228600" algn="l" rtl="0" eaLnBrk="1" fontAlgn="base" hangingPunct="1">
        <a:spcBef>
          <a:spcPct val="30000"/>
        </a:spcBef>
        <a:spcAft>
          <a:spcPct val="0"/>
        </a:spcAft>
        <a:buChar char="–"/>
        <a:defRPr sz="1600">
          <a:solidFill>
            <a:srgbClr val="4D4D4D"/>
          </a:solidFill>
          <a:latin typeface="+mn-lt"/>
        </a:defRPr>
      </a:lvl6pPr>
      <a:lvl7pPr marL="1555750" indent="-228600" algn="l" rtl="0" eaLnBrk="1" fontAlgn="base" hangingPunct="1">
        <a:spcBef>
          <a:spcPct val="30000"/>
        </a:spcBef>
        <a:spcAft>
          <a:spcPct val="0"/>
        </a:spcAft>
        <a:buChar char="–"/>
        <a:defRPr sz="1600">
          <a:solidFill>
            <a:srgbClr val="4D4D4D"/>
          </a:solidFill>
          <a:latin typeface="+mn-lt"/>
        </a:defRPr>
      </a:lvl7pPr>
      <a:lvl8pPr marL="2012950" indent="-228600" algn="l" rtl="0" eaLnBrk="1" fontAlgn="base" hangingPunct="1">
        <a:spcBef>
          <a:spcPct val="30000"/>
        </a:spcBef>
        <a:spcAft>
          <a:spcPct val="0"/>
        </a:spcAft>
        <a:buChar char="–"/>
        <a:defRPr sz="1600">
          <a:solidFill>
            <a:srgbClr val="4D4D4D"/>
          </a:solidFill>
          <a:latin typeface="+mn-lt"/>
        </a:defRPr>
      </a:lvl8pPr>
      <a:lvl9pPr marL="2470150" indent="-228600" algn="l" rtl="0" eaLnBrk="1" fontAlgn="base" hangingPunct="1">
        <a:spcBef>
          <a:spcPct val="30000"/>
        </a:spcBef>
        <a:spcAft>
          <a:spcPct val="0"/>
        </a:spcAft>
        <a:buChar char="–"/>
        <a:defRPr sz="16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new.oriel.nhs.uk/Web"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lasepgmdesupport.hee.nhs.uk/support/home?applicants" TargetMode="External"/><Relationship Id="rId2" Type="http://schemas.openxmlformats.org/officeDocument/2006/relationships/hyperlink" Target="https://new.oriel.nhs.uk/Web"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hyperlink" Target="https://lasepgmdesupport.hee.nhs.uk/support/home?applicant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lasepgmdesupport.hee.nhs.uk/support/home?applicant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lasepgmdesupport.hee.nhs.uk/support/tickets/new?form_15=tru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6096" y="500732"/>
            <a:ext cx="8747000" cy="1252775"/>
            <a:chOff x="-164097" y="127441"/>
            <a:chExt cx="6818698" cy="929640"/>
          </a:xfrm>
        </p:grpSpPr>
        <p:pic>
          <p:nvPicPr>
            <p:cNvPr id="3" name="Picture 2" descr="Description: Description: C:\Users\gailf\AppData\Local\Microsoft\Windows\Temporary Internet Files\Content.Outlook\974I1BWO\HealthEducationEnglandCOL_web.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097" y="127441"/>
              <a:ext cx="2072640" cy="929640"/>
            </a:xfrm>
            <a:prstGeom prst="rect">
              <a:avLst/>
            </a:prstGeom>
            <a:noFill/>
            <a:ln>
              <a:noFill/>
            </a:ln>
          </p:spPr>
        </p:pic>
        <p:pic>
          <p:nvPicPr>
            <p:cNvPr id="5" name="Picture 4" descr="Description: Description: C:\Users\gailf\AppData\Local\Microsoft\Windows\Temporary Internet Files\Content.Outlook\974I1BWO\NIMDTA policy 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6669" y="127536"/>
              <a:ext cx="1597932" cy="929545"/>
            </a:xfrm>
            <a:prstGeom prst="rect">
              <a:avLst/>
            </a:prstGeom>
            <a:noFill/>
            <a:ln>
              <a:noFill/>
            </a:ln>
          </p:spPr>
        </p:pic>
      </p:grpSp>
      <p:sp>
        <p:nvSpPr>
          <p:cNvPr id="6" name="Rectangle 5"/>
          <p:cNvSpPr/>
          <p:nvPr/>
        </p:nvSpPr>
        <p:spPr>
          <a:xfrm>
            <a:off x="1158944" y="2474893"/>
            <a:ext cx="4572000" cy="954107"/>
          </a:xfrm>
          <a:prstGeom prst="rect">
            <a:avLst/>
          </a:prstGeom>
        </p:spPr>
        <p:txBody>
          <a:bodyPr>
            <a:spAutoFit/>
          </a:bodyPr>
          <a:lstStyle/>
          <a:p>
            <a:pPr fontAlgn="base">
              <a:spcBef>
                <a:spcPct val="0"/>
              </a:spcBef>
              <a:spcAft>
                <a:spcPct val="0"/>
              </a:spcAft>
            </a:pPr>
            <a:r>
              <a:rPr lang="en-GB" sz="2800" b="1" dirty="0">
                <a:solidFill>
                  <a:srgbClr val="0072C6"/>
                </a:solidFill>
                <a:latin typeface="Arial"/>
                <a:cs typeface="Arial" pitchFamily="34" charset="0"/>
              </a:rPr>
              <a:t>Dental Foundation Recruitment 2020/2021</a:t>
            </a:r>
          </a:p>
        </p:txBody>
      </p:sp>
      <p:pic>
        <p:nvPicPr>
          <p:cNvPr id="8" name="Picture 7" descr="C:\Users\Ra219294\AppData\Local\Microsoft\Windows\INetCache\Content.Outlook\VHTDFX3E\HEIW logo.jpg">
            <a:extLst>
              <a:ext uri="{FF2B5EF4-FFF2-40B4-BE49-F238E27FC236}">
                <a16:creationId xmlns:a16="http://schemas.microsoft.com/office/drawing/2014/main" id="{984EBC3A-ADD8-4AB7-8A25-530CD390A77D}"/>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56482" y="500733"/>
            <a:ext cx="4046793" cy="1252775"/>
          </a:xfrm>
          <a:prstGeom prst="rect">
            <a:avLst/>
          </a:prstGeom>
          <a:noFill/>
          <a:ln>
            <a:noFill/>
          </a:ln>
        </p:spPr>
      </p:pic>
    </p:spTree>
    <p:extLst>
      <p:ext uri="{BB962C8B-B14F-4D97-AF65-F5344CB8AC3E}">
        <p14:creationId xmlns:p14="http://schemas.microsoft.com/office/powerpoint/2010/main" val="394862267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B499D-37A1-4380-8B96-52E6ABED3BA9}"/>
              </a:ext>
            </a:extLst>
          </p:cNvPr>
          <p:cNvSpPr>
            <a:spLocks noGrp="1"/>
          </p:cNvSpPr>
          <p:nvPr>
            <p:ph type="title"/>
          </p:nvPr>
        </p:nvSpPr>
        <p:spPr>
          <a:xfrm>
            <a:off x="838200" y="365125"/>
            <a:ext cx="10515600" cy="700277"/>
          </a:xfrm>
        </p:spPr>
        <p:txBody>
          <a:bodyPr/>
          <a:lstStyle/>
          <a:p>
            <a:r>
              <a:rPr lang="en-GB" sz="2800" b="1" kern="0" dirty="0">
                <a:solidFill>
                  <a:srgbClr val="0072C6"/>
                </a:solidFill>
                <a:latin typeface="Arial"/>
              </a:rPr>
              <a:t>Which training posts are included?</a:t>
            </a:r>
            <a:endParaRPr lang="en-GB" dirty="0"/>
          </a:p>
        </p:txBody>
      </p:sp>
      <p:sp>
        <p:nvSpPr>
          <p:cNvPr id="3" name="Content Placeholder 2">
            <a:extLst>
              <a:ext uri="{FF2B5EF4-FFF2-40B4-BE49-F238E27FC236}">
                <a16:creationId xmlns:a16="http://schemas.microsoft.com/office/drawing/2014/main" id="{356B9290-35AB-4E5A-9F82-E0DE0BB600FE}"/>
              </a:ext>
            </a:extLst>
          </p:cNvPr>
          <p:cNvSpPr>
            <a:spLocks noGrp="1"/>
          </p:cNvSpPr>
          <p:nvPr>
            <p:ph idx="1"/>
          </p:nvPr>
        </p:nvSpPr>
        <p:spPr>
          <a:xfrm>
            <a:off x="838200" y="1594211"/>
            <a:ext cx="10515600" cy="5111561"/>
          </a:xfrm>
        </p:spPr>
        <p:txBody>
          <a:bodyPr>
            <a:normAutofit/>
          </a:bodyPr>
          <a:lstStyle/>
          <a:p>
            <a:pPr>
              <a:lnSpc>
                <a:spcPct val="110000"/>
              </a:lnSpc>
              <a:spcBef>
                <a:spcPts val="1200"/>
              </a:spcBef>
            </a:pPr>
            <a:r>
              <a:rPr lang="en-GB" altLang="en-US" dirty="0">
                <a:solidFill>
                  <a:srgbClr val="0072C6"/>
                </a:solidFill>
                <a:latin typeface="Arial" panose="020B0604020202020204" pitchFamily="34" charset="0"/>
                <a:ea typeface="ＭＳ Ｐゴシック" pitchFamily="34" charset="-128"/>
                <a:cs typeface="Arial" panose="020B0604020202020204" pitchFamily="34" charset="0"/>
              </a:rPr>
              <a:t>All Dental Foundation posts in England, Wales &amp; Northern Ireland starting in September 2021.</a:t>
            </a:r>
            <a:endParaRPr lang="en-GB" altLang="en-US" sz="2200" dirty="0">
              <a:solidFill>
                <a:srgbClr val="0072C6"/>
              </a:solidFill>
              <a:latin typeface="Arial" panose="020B0604020202020204" pitchFamily="34" charset="0"/>
              <a:ea typeface="ＭＳ Ｐゴシック" pitchFamily="34" charset="-128"/>
              <a:cs typeface="Arial" panose="020B0604020202020204" pitchFamily="34" charset="0"/>
            </a:endParaRPr>
          </a:p>
          <a:p>
            <a:pPr>
              <a:lnSpc>
                <a:spcPct val="110000"/>
              </a:lnSpc>
              <a:spcBef>
                <a:spcPts val="1200"/>
              </a:spcBef>
            </a:pPr>
            <a:r>
              <a:rPr lang="en-US" altLang="en-US" dirty="0">
                <a:solidFill>
                  <a:srgbClr val="0072C6"/>
                </a:solidFill>
                <a:latin typeface="Arial" panose="020B0604020202020204" pitchFamily="34" charset="0"/>
                <a:ea typeface="ＭＳ Ｐゴシック" pitchFamily="34" charset="-128"/>
                <a:cs typeface="Arial" panose="020B0604020202020204" pitchFamily="34" charset="0"/>
              </a:rPr>
              <a:t>Please note appointment of training practices and Educational Supervisors for 2021/22 is not confirmed until 2021 therefore any location information given on websites is for guidance only</a:t>
            </a:r>
          </a:p>
          <a:p>
            <a:pPr>
              <a:lnSpc>
                <a:spcPct val="110000"/>
              </a:lnSpc>
              <a:spcBef>
                <a:spcPts val="1200"/>
              </a:spcBef>
            </a:pPr>
            <a:r>
              <a:rPr lang="en-GB" altLang="en-US" dirty="0">
                <a:solidFill>
                  <a:srgbClr val="0072C6"/>
                </a:solidFill>
                <a:latin typeface="Arial" panose="020B0604020202020204" pitchFamily="34" charset="0"/>
                <a:ea typeface="ＭＳ Ｐゴシック" pitchFamily="34" charset="-128"/>
                <a:cs typeface="Arial" panose="020B0604020202020204" pitchFamily="34" charset="0"/>
              </a:rPr>
              <a:t>Practices have clinical commitments and it is not recommended that you visit any practice before you have been offered a training place</a:t>
            </a:r>
            <a:endParaRPr lang="en-GB" altLang="en-US" sz="2200" b="1" dirty="0">
              <a:solidFill>
                <a:srgbClr val="0072C6"/>
              </a:solidFill>
              <a:latin typeface="Arial" panose="020B0604020202020204" pitchFamily="34" charset="0"/>
              <a:ea typeface="ＭＳ Ｐゴシック" pitchFamily="34" charset="-128"/>
              <a:cs typeface="Arial" panose="020B0604020202020204" pitchFamily="34" charset="0"/>
            </a:endParaRPr>
          </a:p>
          <a:p>
            <a:pPr>
              <a:lnSpc>
                <a:spcPct val="110000"/>
              </a:lnSpc>
              <a:spcBef>
                <a:spcPts val="1200"/>
              </a:spcBef>
            </a:pPr>
            <a:r>
              <a:rPr lang="en-GB" altLang="en-US" b="1" dirty="0">
                <a:solidFill>
                  <a:srgbClr val="0072C6"/>
                </a:solidFill>
                <a:latin typeface="Arial" panose="020B0604020202020204" pitchFamily="34" charset="0"/>
                <a:ea typeface="ＭＳ Ｐゴシック" pitchFamily="34" charset="-128"/>
                <a:cs typeface="Arial" panose="020B0604020202020204" pitchFamily="34" charset="0"/>
              </a:rPr>
              <a:t>Scotland will recruit separately to its schemes</a:t>
            </a:r>
            <a:r>
              <a:rPr lang="en-GB" altLang="en-US" b="1" dirty="0">
                <a:solidFill>
                  <a:srgbClr val="0072C6"/>
                </a:solidFill>
                <a:latin typeface="Tahoma" pitchFamily="34" charset="0"/>
                <a:ea typeface="ＭＳ Ｐゴシック" pitchFamily="34" charset="-128"/>
                <a:cs typeface="Tahoma" pitchFamily="34" charset="0"/>
              </a:rPr>
              <a:t>.</a:t>
            </a:r>
          </a:p>
          <a:p>
            <a:pPr marL="0" indent="0"/>
            <a:endParaRPr lang="en-GB" altLang="en-US" sz="3200" b="0" dirty="0">
              <a:solidFill>
                <a:srgbClr val="FF0000"/>
              </a:solidFill>
              <a:latin typeface="Tahoma" pitchFamily="34" charset="0"/>
              <a:ea typeface="ＭＳ Ｐゴシック" pitchFamily="34" charset="-128"/>
              <a:cs typeface="Tahoma" pitchFamily="34" charset="0"/>
            </a:endParaRPr>
          </a:p>
          <a:p>
            <a:endParaRPr lang="en-GB" dirty="0">
              <a:solidFill>
                <a:srgbClr val="0072C6"/>
              </a:solidFill>
            </a:endParaRPr>
          </a:p>
          <a:p>
            <a:endParaRPr lang="en-GB" dirty="0"/>
          </a:p>
        </p:txBody>
      </p:sp>
    </p:spTree>
    <p:extLst>
      <p:ext uri="{BB962C8B-B14F-4D97-AF65-F5344CB8AC3E}">
        <p14:creationId xmlns:p14="http://schemas.microsoft.com/office/powerpoint/2010/main" val="3693662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9B40D-71F8-4676-9756-66783D6C017A}"/>
              </a:ext>
            </a:extLst>
          </p:cNvPr>
          <p:cNvSpPr>
            <a:spLocks noGrp="1"/>
          </p:cNvSpPr>
          <p:nvPr>
            <p:ph type="title"/>
          </p:nvPr>
        </p:nvSpPr>
        <p:spPr>
          <a:xfrm>
            <a:off x="838200" y="365125"/>
            <a:ext cx="10515600" cy="1044225"/>
          </a:xfrm>
        </p:spPr>
        <p:txBody>
          <a:bodyPr/>
          <a:lstStyle/>
          <a:p>
            <a:r>
              <a:rPr lang="en-GB" sz="2800" b="1" kern="0" dirty="0">
                <a:solidFill>
                  <a:srgbClr val="0072C6"/>
                </a:solidFill>
                <a:latin typeface="Arial"/>
              </a:rPr>
              <a:t>England, Wales and Northern Ireland - Health Education England Areas and Deaneries</a:t>
            </a:r>
            <a:endParaRPr lang="en-GB" dirty="0"/>
          </a:p>
        </p:txBody>
      </p:sp>
      <p:sp>
        <p:nvSpPr>
          <p:cNvPr id="3" name="Content Placeholder 2">
            <a:extLst>
              <a:ext uri="{FF2B5EF4-FFF2-40B4-BE49-F238E27FC236}">
                <a16:creationId xmlns:a16="http://schemas.microsoft.com/office/drawing/2014/main" id="{3843A986-F2D6-48A1-90AF-601754EC0E59}"/>
              </a:ext>
            </a:extLst>
          </p:cNvPr>
          <p:cNvSpPr>
            <a:spLocks noGrp="1"/>
          </p:cNvSpPr>
          <p:nvPr>
            <p:ph idx="1"/>
          </p:nvPr>
        </p:nvSpPr>
        <p:spPr>
          <a:xfrm>
            <a:off x="838200" y="1651721"/>
            <a:ext cx="10515600" cy="5083525"/>
          </a:xfrm>
        </p:spPr>
        <p:txBody>
          <a:bodyPr/>
          <a:lstStyle/>
          <a:p>
            <a:pPr marL="360000" indent="0">
              <a:lnSpc>
                <a:spcPct val="100000"/>
              </a:lnSpc>
              <a:spcBef>
                <a:spcPts val="600"/>
              </a:spcBef>
            </a:pPr>
            <a:r>
              <a:rPr lang="en-GB" altLang="en-US" b="0" dirty="0">
                <a:solidFill>
                  <a:srgbClr val="0072C6"/>
                </a:solidFill>
                <a:latin typeface="Arial" panose="020B0604020202020204" pitchFamily="34" charset="0"/>
                <a:ea typeface="Tahoma" panose="020B0604030504040204" pitchFamily="34" charset="0"/>
                <a:cs typeface="Arial" panose="020B0604020202020204" pitchFamily="34" charset="0"/>
              </a:rPr>
              <a:t>North West</a:t>
            </a:r>
          </a:p>
          <a:p>
            <a:pPr marL="360000" indent="0">
              <a:lnSpc>
                <a:spcPct val="100000"/>
              </a:lnSpc>
              <a:spcBef>
                <a:spcPts val="600"/>
              </a:spcBef>
            </a:pPr>
            <a:r>
              <a:rPr lang="en-GB" altLang="en-US" b="0" dirty="0">
                <a:solidFill>
                  <a:srgbClr val="0072C6"/>
                </a:solidFill>
                <a:latin typeface="Arial" panose="020B0604020202020204" pitchFamily="34" charset="0"/>
                <a:ea typeface="Tahoma" panose="020B0604030504040204" pitchFamily="34" charset="0"/>
                <a:cs typeface="Arial" panose="020B0604020202020204" pitchFamily="34" charset="0"/>
              </a:rPr>
              <a:t>Midlands &amp; East</a:t>
            </a:r>
          </a:p>
          <a:p>
            <a:pPr marL="360000" indent="0">
              <a:lnSpc>
                <a:spcPct val="100000"/>
              </a:lnSpc>
              <a:spcBef>
                <a:spcPts val="600"/>
              </a:spcBef>
            </a:pPr>
            <a:r>
              <a:rPr lang="en-GB" altLang="en-US" b="0" dirty="0">
                <a:solidFill>
                  <a:srgbClr val="0072C6"/>
                </a:solidFill>
                <a:latin typeface="Arial" panose="020B0604020202020204" pitchFamily="34" charset="0"/>
                <a:ea typeface="Tahoma" panose="020B0604030504040204" pitchFamily="34" charset="0"/>
                <a:cs typeface="Arial" panose="020B0604020202020204" pitchFamily="34" charset="0"/>
              </a:rPr>
              <a:t>South West </a:t>
            </a:r>
          </a:p>
          <a:p>
            <a:pPr marL="360000" indent="0">
              <a:lnSpc>
                <a:spcPct val="100000"/>
              </a:lnSpc>
              <a:spcBef>
                <a:spcPts val="600"/>
              </a:spcBef>
            </a:pPr>
            <a:r>
              <a:rPr lang="en-GB" altLang="en-US" b="0" dirty="0">
                <a:solidFill>
                  <a:srgbClr val="0072C6"/>
                </a:solidFill>
                <a:latin typeface="Arial" panose="020B0604020202020204" pitchFamily="34" charset="0"/>
                <a:ea typeface="Tahoma" panose="020B0604030504040204" pitchFamily="34" charset="0"/>
                <a:cs typeface="Arial" panose="020B0604020202020204" pitchFamily="34" charset="0"/>
              </a:rPr>
              <a:t>Thames Valley &amp; Wessex</a:t>
            </a:r>
          </a:p>
          <a:p>
            <a:pPr marL="360000" indent="0">
              <a:lnSpc>
                <a:spcPct val="100000"/>
              </a:lnSpc>
              <a:spcBef>
                <a:spcPts val="600"/>
              </a:spcBef>
            </a:pPr>
            <a:r>
              <a:rPr lang="en-GB" altLang="en-US" b="0" dirty="0">
                <a:solidFill>
                  <a:srgbClr val="0072C6"/>
                </a:solidFill>
                <a:latin typeface="Arial" panose="020B0604020202020204" pitchFamily="34" charset="0"/>
                <a:ea typeface="Tahoma" panose="020B0604030504040204" pitchFamily="34" charset="0"/>
                <a:cs typeface="Arial" panose="020B0604020202020204" pitchFamily="34" charset="0"/>
              </a:rPr>
              <a:t>London and Kent, Surrey &amp; Sussex	</a:t>
            </a:r>
          </a:p>
          <a:p>
            <a:pPr marL="360000" indent="0">
              <a:lnSpc>
                <a:spcPct val="100000"/>
              </a:lnSpc>
              <a:spcBef>
                <a:spcPts val="600"/>
              </a:spcBef>
            </a:pPr>
            <a:r>
              <a:rPr lang="en-GB" altLang="en-US" b="0" dirty="0">
                <a:solidFill>
                  <a:srgbClr val="0072C6"/>
                </a:solidFill>
                <a:latin typeface="Arial" panose="020B0604020202020204" pitchFamily="34" charset="0"/>
                <a:ea typeface="Tahoma" panose="020B0604030504040204" pitchFamily="34" charset="0"/>
                <a:cs typeface="Arial" panose="020B0604020202020204" pitchFamily="34" charset="0"/>
              </a:rPr>
              <a:t>North East </a:t>
            </a:r>
          </a:p>
          <a:p>
            <a:pPr marL="360000" indent="0">
              <a:lnSpc>
                <a:spcPct val="100000"/>
              </a:lnSpc>
              <a:spcBef>
                <a:spcPts val="600"/>
              </a:spcBef>
            </a:pPr>
            <a:r>
              <a:rPr lang="en-GB" altLang="en-US" b="0" dirty="0">
                <a:solidFill>
                  <a:srgbClr val="0072C6"/>
                </a:solidFill>
                <a:latin typeface="Arial" panose="020B0604020202020204" pitchFamily="34" charset="0"/>
                <a:ea typeface="Tahoma" panose="020B0604030504040204" pitchFamily="34" charset="0"/>
                <a:cs typeface="Arial" panose="020B0604020202020204" pitchFamily="34" charset="0"/>
              </a:rPr>
              <a:t>Yorkshire and Humber</a:t>
            </a:r>
          </a:p>
          <a:p>
            <a:pPr marL="360000" indent="0">
              <a:lnSpc>
                <a:spcPct val="100000"/>
              </a:lnSpc>
              <a:spcBef>
                <a:spcPts val="600"/>
              </a:spcBef>
            </a:pPr>
            <a:r>
              <a:rPr lang="en-GB" altLang="en-US" b="0" dirty="0">
                <a:solidFill>
                  <a:srgbClr val="0072C6"/>
                </a:solidFill>
                <a:latin typeface="Arial" panose="020B0604020202020204" pitchFamily="34" charset="0"/>
                <a:ea typeface="Tahoma" panose="020B0604030504040204" pitchFamily="34" charset="0"/>
                <a:cs typeface="Arial" panose="020B0604020202020204" pitchFamily="34" charset="0"/>
              </a:rPr>
              <a:t>Wales</a:t>
            </a:r>
          </a:p>
          <a:p>
            <a:pPr marL="360000" indent="0">
              <a:lnSpc>
                <a:spcPct val="100000"/>
              </a:lnSpc>
              <a:spcBef>
                <a:spcPts val="600"/>
              </a:spcBef>
            </a:pPr>
            <a:r>
              <a:rPr lang="en-GB" altLang="en-US" b="0" dirty="0">
                <a:solidFill>
                  <a:srgbClr val="0072C6"/>
                </a:solidFill>
                <a:latin typeface="Arial" panose="020B0604020202020204" pitchFamily="34" charset="0"/>
                <a:ea typeface="Tahoma" panose="020B0604030504040204" pitchFamily="34" charset="0"/>
                <a:cs typeface="Arial" panose="020B0604020202020204" pitchFamily="34" charset="0"/>
              </a:rPr>
              <a:t>Northern Ireland </a:t>
            </a:r>
          </a:p>
          <a:p>
            <a:pPr marL="360000" indent="0">
              <a:lnSpc>
                <a:spcPts val="2500"/>
              </a:lnSpc>
            </a:pPr>
            <a:endParaRPr lang="en-GB" altLang="en-US" b="0" dirty="0">
              <a:solidFill>
                <a:srgbClr val="0072C6"/>
              </a:solidFill>
              <a:latin typeface="Tahoma" pitchFamily="34" charset="0"/>
              <a:ea typeface="Tahoma" panose="020B0604030504040204" pitchFamily="34" charset="0"/>
              <a:cs typeface="Tahoma" panose="020B0604030504040204" pitchFamily="34" charset="0"/>
            </a:endParaRPr>
          </a:p>
          <a:p>
            <a:endParaRPr lang="en-GB" dirty="0"/>
          </a:p>
        </p:txBody>
      </p:sp>
      <p:pic>
        <p:nvPicPr>
          <p:cNvPr id="4" name="Picture 7" descr="W:\2015 Recruitment\R1\Dental\DFT\Working Group and Board\England,%20Wales%20&amp;%20Northern%20Ireland.bmp">
            <a:extLst>
              <a:ext uri="{FF2B5EF4-FFF2-40B4-BE49-F238E27FC236}">
                <a16:creationId xmlns:a16="http://schemas.microsoft.com/office/drawing/2014/main" id="{09D0BB09-E922-4BB5-B43E-C65A59A0D658}"/>
              </a:ext>
            </a:extLst>
          </p:cNvPr>
          <p:cNvPicPr>
            <a:picLocks noChangeAspect="1" noChangeArrowheads="1"/>
          </p:cNvPicPr>
          <p:nvPr/>
        </p:nvPicPr>
        <p:blipFill>
          <a:blip r:embed="rId2" cstate="print"/>
          <a:srcRect/>
          <a:stretch>
            <a:fillRect/>
          </a:stretch>
        </p:blipFill>
        <p:spPr bwMode="auto">
          <a:xfrm>
            <a:off x="7019385" y="1914647"/>
            <a:ext cx="3980842" cy="4557672"/>
          </a:xfrm>
          <a:prstGeom prst="rect">
            <a:avLst/>
          </a:prstGeom>
          <a:solidFill>
            <a:schemeClr val="bg2">
              <a:lumMod val="60000"/>
              <a:lumOff val="40000"/>
            </a:schemeClr>
          </a:solidFill>
        </p:spPr>
      </p:pic>
    </p:spTree>
    <p:extLst>
      <p:ext uri="{BB962C8B-B14F-4D97-AF65-F5344CB8AC3E}">
        <p14:creationId xmlns:p14="http://schemas.microsoft.com/office/powerpoint/2010/main" val="3597537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F1452-9223-4766-BF41-D1A713C8578D}"/>
              </a:ext>
            </a:extLst>
          </p:cNvPr>
          <p:cNvSpPr>
            <a:spLocks noGrp="1"/>
          </p:cNvSpPr>
          <p:nvPr>
            <p:ph type="title"/>
          </p:nvPr>
        </p:nvSpPr>
        <p:spPr>
          <a:xfrm>
            <a:off x="838200" y="365125"/>
            <a:ext cx="10515600" cy="700277"/>
          </a:xfrm>
        </p:spPr>
        <p:txBody>
          <a:bodyPr/>
          <a:lstStyle/>
          <a:p>
            <a:r>
              <a:rPr lang="en-GB" sz="2800" b="1" kern="0" dirty="0">
                <a:solidFill>
                  <a:srgbClr val="0072C6"/>
                </a:solidFill>
                <a:latin typeface="Arial"/>
              </a:rPr>
              <a:t>Key dates for 2021 Schemes</a:t>
            </a:r>
            <a:endParaRPr lang="en-GB" dirty="0"/>
          </a:p>
        </p:txBody>
      </p:sp>
      <p:sp>
        <p:nvSpPr>
          <p:cNvPr id="3" name="Content Placeholder 2">
            <a:extLst>
              <a:ext uri="{FF2B5EF4-FFF2-40B4-BE49-F238E27FC236}">
                <a16:creationId xmlns:a16="http://schemas.microsoft.com/office/drawing/2014/main" id="{D4184739-6D6E-4958-A1BD-E0A02F98ECD5}"/>
              </a:ext>
            </a:extLst>
          </p:cNvPr>
          <p:cNvSpPr>
            <a:spLocks noGrp="1"/>
          </p:cNvSpPr>
          <p:nvPr>
            <p:ph idx="1"/>
          </p:nvPr>
        </p:nvSpPr>
        <p:spPr>
          <a:xfrm>
            <a:off x="838200" y="1462009"/>
            <a:ext cx="10515600" cy="5111561"/>
          </a:xfrm>
        </p:spPr>
        <p:txBody>
          <a:bodyPr>
            <a:normAutofit fontScale="25000" lnSpcReduction="20000"/>
          </a:bodyPr>
          <a:lstStyle/>
          <a:p>
            <a:pPr>
              <a:lnSpc>
                <a:spcPct val="120000"/>
              </a:lnSpc>
              <a:spcBef>
                <a:spcPts val="600"/>
              </a:spcBef>
              <a:spcAft>
                <a:spcPts val="1800"/>
              </a:spcAft>
            </a:pPr>
            <a:r>
              <a:rPr lang="en-GB" sz="9600" b="0" dirty="0">
                <a:solidFill>
                  <a:srgbClr val="0072C6"/>
                </a:solidFill>
                <a:latin typeface="Arial" panose="020B0604020202020204" pitchFamily="34" charset="0"/>
                <a:cs typeface="Arial" panose="020B0604020202020204" pitchFamily="34" charset="0"/>
              </a:rPr>
              <a:t>Applications Open					13 August 2020</a:t>
            </a:r>
          </a:p>
          <a:p>
            <a:pPr>
              <a:lnSpc>
                <a:spcPct val="120000"/>
              </a:lnSpc>
              <a:spcBef>
                <a:spcPts val="600"/>
              </a:spcBef>
              <a:spcAft>
                <a:spcPts val="1800"/>
              </a:spcAft>
            </a:pPr>
            <a:r>
              <a:rPr lang="en-GB" sz="9600" b="0" dirty="0">
                <a:solidFill>
                  <a:srgbClr val="0072C6"/>
                </a:solidFill>
                <a:latin typeface="Arial" panose="020B0604020202020204" pitchFamily="34" charset="0"/>
                <a:cs typeface="Arial" panose="020B0604020202020204" pitchFamily="34" charset="0"/>
              </a:rPr>
              <a:t>Applications Close 				10 September 2020</a:t>
            </a:r>
          </a:p>
          <a:p>
            <a:pPr>
              <a:lnSpc>
                <a:spcPct val="120000"/>
              </a:lnSpc>
              <a:spcBef>
                <a:spcPts val="600"/>
              </a:spcBef>
            </a:pPr>
            <a:r>
              <a:rPr lang="en-GB" sz="9600" b="0" dirty="0">
                <a:solidFill>
                  <a:srgbClr val="0072C6"/>
                </a:solidFill>
                <a:latin typeface="Arial" panose="020B0604020202020204" pitchFamily="34" charset="0"/>
                <a:cs typeface="Arial" panose="020B0604020202020204" pitchFamily="34" charset="0"/>
              </a:rPr>
              <a:t>Online Situational Judgement Test (SJT)	</a:t>
            </a:r>
            <a:r>
              <a:rPr lang="en-GB" sz="9600" dirty="0">
                <a:solidFill>
                  <a:srgbClr val="0072C6"/>
                </a:solidFill>
                <a:latin typeface="Arial" panose="020B0604020202020204" pitchFamily="34" charset="0"/>
                <a:cs typeface="Arial" panose="020B0604020202020204" pitchFamily="34" charset="0"/>
              </a:rPr>
              <a:t>2 – 10 </a:t>
            </a:r>
            <a:r>
              <a:rPr lang="en-GB" sz="9600" b="0" dirty="0">
                <a:solidFill>
                  <a:srgbClr val="0072C6"/>
                </a:solidFill>
                <a:latin typeface="Arial" panose="020B0604020202020204" pitchFamily="34" charset="0"/>
                <a:cs typeface="Arial" panose="020B0604020202020204" pitchFamily="34" charset="0"/>
              </a:rPr>
              <a:t> November 2020</a:t>
            </a:r>
          </a:p>
          <a:p>
            <a:pPr marL="0" indent="0">
              <a:lnSpc>
                <a:spcPct val="120000"/>
              </a:lnSpc>
              <a:spcBef>
                <a:spcPts val="600"/>
              </a:spcBef>
              <a:spcAft>
                <a:spcPts val="1800"/>
              </a:spcAft>
              <a:buNone/>
            </a:pPr>
            <a:r>
              <a:rPr lang="en-GB" sz="7200" dirty="0">
                <a:solidFill>
                  <a:srgbClr val="0072C6"/>
                </a:solidFill>
                <a:latin typeface="Arial" panose="020B0604020202020204" pitchFamily="34" charset="0"/>
                <a:cs typeface="Arial" panose="020B0604020202020204" pitchFamily="34" charset="0"/>
              </a:rPr>
              <a:t>    (dates subject to variation to accommodate home tests)</a:t>
            </a:r>
            <a:r>
              <a:rPr lang="en-GB" sz="9600" dirty="0">
                <a:solidFill>
                  <a:srgbClr val="0072C6"/>
                </a:solidFill>
                <a:highlight>
                  <a:srgbClr val="FFFF00"/>
                </a:highlight>
                <a:latin typeface="Arial" panose="020B0604020202020204" pitchFamily="34" charset="0"/>
                <a:cs typeface="Arial" panose="020B0604020202020204" pitchFamily="34" charset="0"/>
              </a:rPr>
              <a:t>					</a:t>
            </a:r>
            <a:r>
              <a:rPr lang="en-GB" sz="9600" b="0" dirty="0">
                <a:solidFill>
                  <a:srgbClr val="0072C6"/>
                </a:solidFill>
                <a:highlight>
                  <a:srgbClr val="FFFF00"/>
                </a:highlight>
                <a:latin typeface="Arial" panose="020B0604020202020204" pitchFamily="34" charset="0"/>
                <a:cs typeface="Arial" panose="020B0604020202020204" pitchFamily="34" charset="0"/>
              </a:rPr>
              <a:t> </a:t>
            </a:r>
            <a:endParaRPr lang="en-GB" sz="9600" b="0" dirty="0">
              <a:solidFill>
                <a:srgbClr val="0072C6"/>
              </a:solidFill>
              <a:latin typeface="Arial" panose="020B0604020202020204" pitchFamily="34" charset="0"/>
              <a:cs typeface="Arial" panose="020B0604020202020204" pitchFamily="34" charset="0"/>
            </a:endParaRPr>
          </a:p>
          <a:p>
            <a:pPr>
              <a:lnSpc>
                <a:spcPct val="120000"/>
              </a:lnSpc>
              <a:spcBef>
                <a:spcPts val="600"/>
              </a:spcBef>
              <a:spcAft>
                <a:spcPts val="1800"/>
              </a:spcAft>
            </a:pPr>
            <a:r>
              <a:rPr lang="en-GB" sz="9600" b="0" dirty="0">
                <a:solidFill>
                  <a:srgbClr val="0072C6"/>
                </a:solidFill>
                <a:latin typeface="Arial" panose="020B0604020202020204" pitchFamily="34" charset="0"/>
                <a:cs typeface="Arial" panose="020B0604020202020204" pitchFamily="34" charset="0"/>
              </a:rPr>
              <a:t>Assessment Centres 				</a:t>
            </a:r>
            <a:r>
              <a:rPr lang="en-GB" sz="9600" dirty="0">
                <a:solidFill>
                  <a:srgbClr val="FF0000"/>
                </a:solidFill>
                <a:latin typeface="Arial" panose="020B0604020202020204" pitchFamily="34" charset="0"/>
                <a:cs typeface="Arial" panose="020B0604020202020204" pitchFamily="34" charset="0"/>
              </a:rPr>
              <a:t>N</a:t>
            </a:r>
            <a:r>
              <a:rPr lang="en-GB" sz="9600" b="0" dirty="0">
                <a:solidFill>
                  <a:srgbClr val="FF0000"/>
                </a:solidFill>
                <a:latin typeface="Arial" panose="020B0604020202020204" pitchFamily="34" charset="0"/>
                <a:cs typeface="Arial" panose="020B0604020202020204" pitchFamily="34" charset="0"/>
              </a:rPr>
              <a:t>o assessment centres in 								2020 due to covid-19</a:t>
            </a:r>
          </a:p>
          <a:p>
            <a:pPr>
              <a:lnSpc>
                <a:spcPct val="120000"/>
              </a:lnSpc>
              <a:spcBef>
                <a:spcPts val="600"/>
              </a:spcBef>
              <a:spcAft>
                <a:spcPts val="1200"/>
              </a:spcAft>
            </a:pPr>
            <a:r>
              <a:rPr lang="en-GB" sz="9600" b="0" dirty="0">
                <a:solidFill>
                  <a:srgbClr val="0072C6"/>
                </a:solidFill>
                <a:latin typeface="Arial" panose="020B0604020202020204" pitchFamily="34" charset="0"/>
                <a:cs typeface="Arial" panose="020B0604020202020204" pitchFamily="34" charset="0"/>
              </a:rPr>
              <a:t>Preferencing of Schemes				12 December 2020 – 								13 May  2021</a:t>
            </a:r>
          </a:p>
          <a:p>
            <a:pPr>
              <a:lnSpc>
                <a:spcPct val="120000"/>
              </a:lnSpc>
              <a:spcBef>
                <a:spcPts val="600"/>
              </a:spcBef>
            </a:pPr>
            <a:r>
              <a:rPr lang="en-GB" sz="9600" b="0" dirty="0">
                <a:solidFill>
                  <a:srgbClr val="0072C6"/>
                </a:solidFill>
                <a:latin typeface="Arial" panose="020B0604020202020204" pitchFamily="34" charset="0"/>
                <a:cs typeface="Arial" panose="020B0604020202020204" pitchFamily="34" charset="0"/>
              </a:rPr>
              <a:t>Initial Offers					10 June 2021</a:t>
            </a:r>
          </a:p>
          <a:p>
            <a:endParaRPr lang="en-GB" dirty="0"/>
          </a:p>
        </p:txBody>
      </p:sp>
    </p:spTree>
    <p:extLst>
      <p:ext uri="{BB962C8B-B14F-4D97-AF65-F5344CB8AC3E}">
        <p14:creationId xmlns:p14="http://schemas.microsoft.com/office/powerpoint/2010/main" val="1531704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1412F-E9FC-4618-8806-0969990D1B23}"/>
              </a:ext>
            </a:extLst>
          </p:cNvPr>
          <p:cNvSpPr>
            <a:spLocks noGrp="1"/>
          </p:cNvSpPr>
          <p:nvPr>
            <p:ph type="title"/>
          </p:nvPr>
        </p:nvSpPr>
        <p:spPr>
          <a:xfrm>
            <a:off x="838200" y="365126"/>
            <a:ext cx="10515600" cy="641554"/>
          </a:xfrm>
        </p:spPr>
        <p:txBody>
          <a:bodyPr/>
          <a:lstStyle/>
          <a:p>
            <a:r>
              <a:rPr lang="en-GB" sz="2800" b="1" kern="0" dirty="0">
                <a:solidFill>
                  <a:srgbClr val="0072C6"/>
                </a:solidFill>
                <a:latin typeface="Arial"/>
              </a:rPr>
              <a:t>How to apply?</a:t>
            </a:r>
            <a:endParaRPr lang="en-GB" dirty="0"/>
          </a:p>
        </p:txBody>
      </p:sp>
      <p:sp>
        <p:nvSpPr>
          <p:cNvPr id="3" name="Content Placeholder 2">
            <a:extLst>
              <a:ext uri="{FF2B5EF4-FFF2-40B4-BE49-F238E27FC236}">
                <a16:creationId xmlns:a16="http://schemas.microsoft.com/office/drawing/2014/main" id="{853F6696-0E8F-45B6-88E8-1F2EB16DC70D}"/>
              </a:ext>
            </a:extLst>
          </p:cNvPr>
          <p:cNvSpPr>
            <a:spLocks noGrp="1"/>
          </p:cNvSpPr>
          <p:nvPr>
            <p:ph idx="1"/>
          </p:nvPr>
        </p:nvSpPr>
        <p:spPr>
          <a:xfrm>
            <a:off x="838200" y="1006680"/>
            <a:ext cx="10515600" cy="5170283"/>
          </a:xfrm>
        </p:spPr>
        <p:txBody>
          <a:bodyPr>
            <a:normAutofit lnSpcReduction="10000"/>
          </a:bodyPr>
          <a:lstStyle/>
          <a:p>
            <a:endParaRPr lang="en-GB" sz="2000" b="0" dirty="0">
              <a:solidFill>
                <a:srgbClr val="0072C6"/>
              </a:solidFill>
            </a:endParaRPr>
          </a:p>
          <a:p>
            <a:pPr>
              <a:lnSpc>
                <a:spcPct val="100000"/>
              </a:lnSpc>
              <a:spcBef>
                <a:spcPts val="600"/>
              </a:spcBef>
              <a:spcAft>
                <a:spcPts val="1200"/>
              </a:spcAft>
            </a:pPr>
            <a:r>
              <a:rPr lang="en-GB" dirty="0">
                <a:solidFill>
                  <a:srgbClr val="0072C6"/>
                </a:solidFill>
                <a:latin typeface="Arial" panose="020B0604020202020204" pitchFamily="34" charset="0"/>
                <a:cs typeface="Arial" panose="020B0604020202020204" pitchFamily="34" charset="0"/>
              </a:rPr>
              <a:t>Advert, application form, person specification and applicant guide will be available on the Oriel website from 12:00 on 13 August 2020 until 09:00 on 10 September 2020 </a:t>
            </a:r>
            <a:r>
              <a:rPr lang="en-GB" b="1" dirty="0">
                <a:solidFill>
                  <a:srgbClr val="0072C6"/>
                </a:solidFill>
                <a:latin typeface="Arial" panose="020B0604020202020204" pitchFamily="34" charset="0"/>
                <a:cs typeface="Arial" panose="020B0604020202020204" pitchFamily="34" charset="0"/>
              </a:rPr>
              <a:t>only</a:t>
            </a:r>
            <a:r>
              <a:rPr lang="en-GB" dirty="0">
                <a:solidFill>
                  <a:srgbClr val="0072C6"/>
                </a:solidFill>
                <a:latin typeface="Arial" panose="020B0604020202020204" pitchFamily="34" charset="0"/>
                <a:cs typeface="Arial" panose="020B0604020202020204" pitchFamily="34" charset="0"/>
              </a:rPr>
              <a:t>:</a:t>
            </a:r>
          </a:p>
          <a:p>
            <a:pPr marL="0" indent="0" algn="ctr">
              <a:lnSpc>
                <a:spcPct val="100000"/>
              </a:lnSpc>
              <a:spcBef>
                <a:spcPts val="600"/>
              </a:spcBef>
              <a:spcAft>
                <a:spcPts val="1200"/>
              </a:spcAft>
              <a:buNone/>
            </a:pPr>
            <a:r>
              <a:rPr lang="en-GB" dirty="0">
                <a:solidFill>
                  <a:srgbClr val="0072C6"/>
                </a:solidFill>
                <a:latin typeface="Arial" panose="020B0604020202020204" pitchFamily="34" charset="0"/>
                <a:cs typeface="Arial" panose="020B0604020202020204" pitchFamily="34" charset="0"/>
              </a:rPr>
              <a:t>	</a:t>
            </a:r>
          </a:p>
          <a:p>
            <a:pPr marL="0" indent="0" algn="ctr">
              <a:lnSpc>
                <a:spcPct val="100000"/>
              </a:lnSpc>
              <a:spcBef>
                <a:spcPts val="600"/>
              </a:spcBef>
              <a:spcAft>
                <a:spcPts val="1200"/>
              </a:spcAft>
              <a:buNone/>
            </a:pPr>
            <a:r>
              <a:rPr lang="en-GB" b="1" dirty="0">
                <a:solidFill>
                  <a:srgbClr val="0072C6"/>
                </a:solidFill>
                <a:latin typeface="Arial" panose="020B0604020202020204" pitchFamily="34" charset="0"/>
                <a:cs typeface="Arial" panose="020B0604020202020204" pitchFamily="34" charset="0"/>
                <a:hlinkClick r:id="rId2"/>
              </a:rPr>
              <a:t>https://new.oriel.nhs.uk/Web</a:t>
            </a:r>
            <a:r>
              <a:rPr lang="en-GB" b="1" dirty="0">
                <a:solidFill>
                  <a:srgbClr val="0072C6"/>
                </a:solidFill>
                <a:latin typeface="Arial" panose="020B0604020202020204" pitchFamily="34" charset="0"/>
                <a:cs typeface="Arial" panose="020B0604020202020204" pitchFamily="34" charset="0"/>
              </a:rPr>
              <a:t> </a:t>
            </a:r>
          </a:p>
          <a:p>
            <a:pPr>
              <a:lnSpc>
                <a:spcPct val="100000"/>
              </a:lnSpc>
              <a:spcBef>
                <a:spcPts val="600"/>
              </a:spcBef>
              <a:spcAft>
                <a:spcPts val="1200"/>
              </a:spcAft>
            </a:pPr>
            <a:endParaRPr lang="en-GB" sz="2400" b="0" dirty="0">
              <a:solidFill>
                <a:srgbClr val="0072C6"/>
              </a:solidFill>
              <a:latin typeface="Arial" panose="020B0604020202020204" pitchFamily="34" charset="0"/>
              <a:cs typeface="Arial" panose="020B0604020202020204" pitchFamily="34" charset="0"/>
            </a:endParaRPr>
          </a:p>
          <a:p>
            <a:pPr lvl="0">
              <a:lnSpc>
                <a:spcPct val="100000"/>
              </a:lnSpc>
              <a:spcBef>
                <a:spcPts val="600"/>
              </a:spcBef>
              <a:spcAft>
                <a:spcPts val="1200"/>
              </a:spcAft>
            </a:pPr>
            <a:r>
              <a:rPr lang="en-GB" dirty="0">
                <a:solidFill>
                  <a:srgbClr val="0072C6"/>
                </a:solidFill>
                <a:latin typeface="Arial" panose="020B0604020202020204" pitchFamily="34" charset="0"/>
                <a:cs typeface="Arial" panose="020B0604020202020204" pitchFamily="34" charset="0"/>
              </a:rPr>
              <a:t>All communications from the DFT National Recruitment Office will be sent via Oriel</a:t>
            </a:r>
          </a:p>
          <a:p>
            <a:pPr marL="0" indent="0">
              <a:buNone/>
            </a:pPr>
            <a:r>
              <a:rPr lang="en-GB" b="0" dirty="0">
                <a:solidFill>
                  <a:srgbClr val="0072C6"/>
                </a:solidFill>
                <a:latin typeface="Arial" panose="020B0604020202020204" pitchFamily="34" charset="0"/>
                <a:cs typeface="Arial" panose="020B0604020202020204" pitchFamily="34" charset="0"/>
              </a:rPr>
              <a:t>	</a:t>
            </a:r>
          </a:p>
          <a:p>
            <a:endParaRPr lang="en-GB" dirty="0"/>
          </a:p>
        </p:txBody>
      </p:sp>
    </p:spTree>
    <p:extLst>
      <p:ext uri="{BB962C8B-B14F-4D97-AF65-F5344CB8AC3E}">
        <p14:creationId xmlns:p14="http://schemas.microsoft.com/office/powerpoint/2010/main" val="252801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70E49-6C53-4DCE-9DCE-D6517303DCC3}"/>
              </a:ext>
            </a:extLst>
          </p:cNvPr>
          <p:cNvSpPr>
            <a:spLocks noGrp="1"/>
          </p:cNvSpPr>
          <p:nvPr>
            <p:ph type="title"/>
          </p:nvPr>
        </p:nvSpPr>
        <p:spPr/>
        <p:txBody>
          <a:bodyPr/>
          <a:lstStyle/>
          <a:p>
            <a:r>
              <a:rPr lang="en-GB" b="1" kern="0" dirty="0">
                <a:solidFill>
                  <a:srgbClr val="0072C6"/>
                </a:solidFill>
                <a:latin typeface="Arial"/>
              </a:rPr>
              <a:t>Oriel has changed! </a:t>
            </a:r>
            <a:endParaRPr lang="en-GB" dirty="0"/>
          </a:p>
        </p:txBody>
      </p:sp>
      <p:sp>
        <p:nvSpPr>
          <p:cNvPr id="3" name="Content Placeholder 2">
            <a:extLst>
              <a:ext uri="{FF2B5EF4-FFF2-40B4-BE49-F238E27FC236}">
                <a16:creationId xmlns:a16="http://schemas.microsoft.com/office/drawing/2014/main" id="{310B648B-3602-4E64-970B-48FC48C4606D}"/>
              </a:ext>
            </a:extLst>
          </p:cNvPr>
          <p:cNvSpPr>
            <a:spLocks noGrp="1"/>
          </p:cNvSpPr>
          <p:nvPr>
            <p:ph idx="1"/>
          </p:nvPr>
        </p:nvSpPr>
        <p:spPr/>
        <p:txBody>
          <a:bodyPr>
            <a:normAutofit fontScale="85000" lnSpcReduction="20000"/>
          </a:bodyPr>
          <a:lstStyle/>
          <a:p>
            <a:pPr>
              <a:lnSpc>
                <a:spcPct val="110000"/>
              </a:lnSpc>
              <a:spcBef>
                <a:spcPts val="600"/>
              </a:spcBef>
            </a:pPr>
            <a:r>
              <a:rPr lang="en-GB" dirty="0">
                <a:solidFill>
                  <a:srgbClr val="0072C6"/>
                </a:solidFill>
                <a:latin typeface="Arial" panose="020B0604020202020204" pitchFamily="34" charset="0"/>
                <a:cs typeface="Arial" panose="020B0604020202020204" pitchFamily="34" charset="0"/>
              </a:rPr>
              <a:t>Oriel 2 has launched and can be accessed from this link: </a:t>
            </a:r>
            <a:r>
              <a:rPr lang="en-GB" dirty="0">
                <a:solidFill>
                  <a:srgbClr val="0072C6"/>
                </a:solidFill>
                <a:latin typeface="Arial" panose="020B0604020202020204" pitchFamily="34" charset="0"/>
                <a:cs typeface="Arial" panose="020B0604020202020204" pitchFamily="34" charset="0"/>
                <a:hlinkClick r:id="rId2"/>
              </a:rPr>
              <a:t>https://new.oriel.nhs.uk/Web</a:t>
            </a:r>
            <a:r>
              <a:rPr lang="en-GB" dirty="0">
                <a:solidFill>
                  <a:srgbClr val="0072C6"/>
                </a:solidFill>
                <a:latin typeface="Arial" panose="020B0604020202020204" pitchFamily="34" charset="0"/>
                <a:cs typeface="Arial" panose="020B0604020202020204" pitchFamily="34" charset="0"/>
              </a:rPr>
              <a:t> </a:t>
            </a:r>
          </a:p>
          <a:p>
            <a:pPr marL="0" indent="0">
              <a:lnSpc>
                <a:spcPct val="110000"/>
              </a:lnSpc>
              <a:spcBef>
                <a:spcPts val="600"/>
              </a:spcBef>
              <a:buNone/>
            </a:pPr>
            <a:endParaRPr lang="en-GB" dirty="0">
              <a:solidFill>
                <a:srgbClr val="0072C6"/>
              </a:solidFill>
              <a:latin typeface="Arial" panose="020B0604020202020204" pitchFamily="34" charset="0"/>
              <a:cs typeface="Arial" panose="020B0604020202020204" pitchFamily="34" charset="0"/>
            </a:endParaRPr>
          </a:p>
          <a:p>
            <a:pPr>
              <a:lnSpc>
                <a:spcPct val="110000"/>
              </a:lnSpc>
              <a:spcBef>
                <a:spcPts val="600"/>
              </a:spcBef>
            </a:pPr>
            <a:r>
              <a:rPr lang="en-GB" dirty="0">
                <a:solidFill>
                  <a:srgbClr val="0072C6"/>
                </a:solidFill>
                <a:latin typeface="Arial" panose="020B0604020202020204" pitchFamily="34" charset="0"/>
                <a:cs typeface="Arial" panose="020B0604020202020204" pitchFamily="34" charset="0"/>
              </a:rPr>
              <a:t>Oriel 2 works in the same way as Oriel 1 but provides a better experience for the user  </a:t>
            </a:r>
          </a:p>
          <a:p>
            <a:pPr>
              <a:lnSpc>
                <a:spcPct val="110000"/>
              </a:lnSpc>
              <a:spcBef>
                <a:spcPts val="600"/>
              </a:spcBef>
            </a:pPr>
            <a:endParaRPr lang="en-GB" dirty="0">
              <a:solidFill>
                <a:srgbClr val="0072C6"/>
              </a:solidFill>
              <a:latin typeface="Arial" panose="020B0604020202020204" pitchFamily="34" charset="0"/>
              <a:cs typeface="Arial" panose="020B0604020202020204" pitchFamily="34" charset="0"/>
            </a:endParaRPr>
          </a:p>
          <a:p>
            <a:pPr>
              <a:lnSpc>
                <a:spcPct val="110000"/>
              </a:lnSpc>
              <a:spcBef>
                <a:spcPts val="600"/>
              </a:spcBef>
            </a:pPr>
            <a:r>
              <a:rPr lang="en-GB" dirty="0">
                <a:solidFill>
                  <a:srgbClr val="0072C6"/>
                </a:solidFill>
                <a:latin typeface="Arial" panose="020B0604020202020204" pitchFamily="34" charset="0"/>
                <a:cs typeface="Arial" panose="020B0604020202020204" pitchFamily="34" charset="0"/>
              </a:rPr>
              <a:t>The applicant handbook will include a guide on how to use the new system and the DFT NRO team will be available via our applicant portal to assist you throughout the application process</a:t>
            </a:r>
          </a:p>
          <a:p>
            <a:pPr>
              <a:lnSpc>
                <a:spcPct val="110000"/>
              </a:lnSpc>
              <a:spcBef>
                <a:spcPts val="600"/>
              </a:spcBef>
            </a:pPr>
            <a:endParaRPr lang="en-GB" dirty="0">
              <a:solidFill>
                <a:srgbClr val="0072C6"/>
              </a:solidFill>
              <a:latin typeface="Arial" panose="020B0604020202020204" pitchFamily="34" charset="0"/>
              <a:cs typeface="Arial" panose="020B0604020202020204" pitchFamily="34" charset="0"/>
            </a:endParaRPr>
          </a:p>
          <a:p>
            <a:pPr>
              <a:lnSpc>
                <a:spcPct val="110000"/>
              </a:lnSpc>
              <a:spcBef>
                <a:spcPts val="600"/>
              </a:spcBef>
            </a:pPr>
            <a:r>
              <a:rPr lang="en-GB" dirty="0">
                <a:solidFill>
                  <a:srgbClr val="0072C6"/>
                </a:solidFill>
                <a:latin typeface="Arial" panose="020B0604020202020204" pitchFamily="34" charset="0"/>
                <a:cs typeface="Arial" panose="020B0604020202020204" pitchFamily="34" charset="0"/>
              </a:rPr>
              <a:t> </a:t>
            </a:r>
            <a:r>
              <a:rPr lang="en-GB"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https://lasepgmdesupport.hee.nhs.uk/support/home?applicants</a:t>
            </a:r>
            <a:endParaRPr lang="en-GB" dirty="0">
              <a:solidFill>
                <a:srgbClr val="0070C0"/>
              </a:solidFill>
              <a:latin typeface="Arial" panose="020B0604020202020204" pitchFamily="34" charset="0"/>
              <a:cs typeface="Arial" panose="020B0604020202020204" pitchFamily="34" charset="0"/>
            </a:endParaRPr>
          </a:p>
          <a:p>
            <a:endParaRPr lang="en-GB" dirty="0">
              <a:solidFill>
                <a:srgbClr val="0072C6"/>
              </a:solidFill>
            </a:endParaRPr>
          </a:p>
          <a:p>
            <a:endParaRPr lang="en-GB" dirty="0">
              <a:solidFill>
                <a:srgbClr val="0072C6"/>
              </a:solidFill>
            </a:endParaRPr>
          </a:p>
        </p:txBody>
      </p:sp>
    </p:spTree>
    <p:extLst>
      <p:ext uri="{BB962C8B-B14F-4D97-AF65-F5344CB8AC3E}">
        <p14:creationId xmlns:p14="http://schemas.microsoft.com/office/powerpoint/2010/main" val="4141262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846EA-6BC1-4728-948B-9844CDCD8DA2}"/>
              </a:ext>
            </a:extLst>
          </p:cNvPr>
          <p:cNvSpPr>
            <a:spLocks noGrp="1"/>
          </p:cNvSpPr>
          <p:nvPr>
            <p:ph type="title"/>
          </p:nvPr>
        </p:nvSpPr>
        <p:spPr>
          <a:xfrm>
            <a:off x="838200" y="365126"/>
            <a:ext cx="10515600" cy="826112"/>
          </a:xfrm>
        </p:spPr>
        <p:txBody>
          <a:bodyPr>
            <a:normAutofit fontScale="90000"/>
          </a:bodyPr>
          <a:lstStyle/>
          <a:p>
            <a:r>
              <a:rPr lang="en-GB" sz="2800" b="1" kern="0" dirty="0">
                <a:solidFill>
                  <a:srgbClr val="0072C6"/>
                </a:solidFill>
                <a:latin typeface="Arial"/>
              </a:rPr>
              <a:t>Application Questions </a:t>
            </a:r>
            <a:br>
              <a:rPr lang="en-GB" sz="2800" b="1" kern="0" dirty="0">
                <a:solidFill>
                  <a:srgbClr val="0072C6"/>
                </a:solidFill>
                <a:latin typeface="Arial"/>
              </a:rPr>
            </a:br>
            <a:r>
              <a:rPr lang="en-GB" sz="2800" b="1" kern="0" dirty="0">
                <a:solidFill>
                  <a:srgbClr val="0072C6"/>
                </a:solidFill>
                <a:latin typeface="Arial"/>
              </a:rPr>
              <a:t>Guidance</a:t>
            </a:r>
            <a:endParaRPr lang="en-GB" dirty="0"/>
          </a:p>
        </p:txBody>
      </p:sp>
      <p:pic>
        <p:nvPicPr>
          <p:cNvPr id="4" name="Content Placeholder 3" descr="N:\Business Management\Information Section\Comms\HEE North East\images, icons and shapes\shape.png">
            <a:extLst>
              <a:ext uri="{FF2B5EF4-FFF2-40B4-BE49-F238E27FC236}">
                <a16:creationId xmlns:a16="http://schemas.microsoft.com/office/drawing/2014/main" id="{18BB8200-D36D-4B27-A44B-F69CB6BCE0FA}"/>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2459" y="1059889"/>
            <a:ext cx="6097378" cy="5583237"/>
          </a:xfrm>
          <a:prstGeom prst="rect">
            <a:avLst/>
          </a:prstGeom>
          <a:noFill/>
          <a:ln>
            <a:noFill/>
          </a:ln>
        </p:spPr>
      </p:pic>
      <p:pic>
        <p:nvPicPr>
          <p:cNvPr id="5" name="Picture 4" descr="N:\Business Management\Information Section\Comms\HEE North East\images, icons and shapes\shape.png">
            <a:extLst>
              <a:ext uri="{FF2B5EF4-FFF2-40B4-BE49-F238E27FC236}">
                <a16:creationId xmlns:a16="http://schemas.microsoft.com/office/drawing/2014/main" id="{C9EC89DD-83F8-4E15-B39F-8E725EB7FF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7378" y="0"/>
            <a:ext cx="5781675" cy="3681337"/>
          </a:xfrm>
          <a:prstGeom prst="rect">
            <a:avLst/>
          </a:prstGeom>
          <a:noFill/>
          <a:ln>
            <a:noFill/>
          </a:ln>
        </p:spPr>
      </p:pic>
      <p:pic>
        <p:nvPicPr>
          <p:cNvPr id="6" name="Picture 5" descr="N:\Business Management\Information Section\Comms\HEE North East\images, icons and shapes\shape.png">
            <a:extLst>
              <a:ext uri="{FF2B5EF4-FFF2-40B4-BE49-F238E27FC236}">
                <a16:creationId xmlns:a16="http://schemas.microsoft.com/office/drawing/2014/main" id="{230B8F17-25EE-46DA-A252-AED92810407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5090" y="3562426"/>
            <a:ext cx="4286250" cy="3295574"/>
          </a:xfrm>
          <a:prstGeom prst="rect">
            <a:avLst/>
          </a:prstGeom>
          <a:noFill/>
          <a:ln>
            <a:noFill/>
          </a:ln>
        </p:spPr>
      </p:pic>
      <p:sp>
        <p:nvSpPr>
          <p:cNvPr id="7" name="Rectangle 6">
            <a:extLst>
              <a:ext uri="{FF2B5EF4-FFF2-40B4-BE49-F238E27FC236}">
                <a16:creationId xmlns:a16="http://schemas.microsoft.com/office/drawing/2014/main" id="{407F0FC4-6CFA-445A-BDF4-A1BAB9A6F361}"/>
              </a:ext>
            </a:extLst>
          </p:cNvPr>
          <p:cNvSpPr/>
          <p:nvPr/>
        </p:nvSpPr>
        <p:spPr>
          <a:xfrm>
            <a:off x="531708" y="1531578"/>
            <a:ext cx="5630967" cy="3493264"/>
          </a:xfrm>
          <a:prstGeom prst="rect">
            <a:avLst/>
          </a:prstGeom>
        </p:spPr>
        <p:txBody>
          <a:bodyPr wrap="square">
            <a:spAutoFit/>
          </a:bodyPr>
          <a:lstStyle/>
          <a:p>
            <a:r>
              <a:rPr lang="en-GB" sz="1700" b="1" dirty="0">
                <a:solidFill>
                  <a:schemeClr val="bg1"/>
                </a:solidFill>
                <a:latin typeface="Arial" panose="020B0604020202020204" pitchFamily="34" charset="0"/>
                <a:cs typeface="Arial" panose="020B0604020202020204" pitchFamily="34" charset="0"/>
              </a:rPr>
              <a:t>Question: If you are not registered with the GDC currently, please explain why you think you will be eligible to gain full UK GDC registration by time of appointment (e.g. final year dental student)</a:t>
            </a:r>
          </a:p>
          <a:p>
            <a:endParaRPr lang="en-GB" sz="1700" b="1" dirty="0">
              <a:solidFill>
                <a:schemeClr val="bg1"/>
              </a:solidFill>
              <a:latin typeface="Arial" panose="020B0604020202020204" pitchFamily="34" charset="0"/>
              <a:cs typeface="Arial" panose="020B0604020202020204" pitchFamily="34" charset="0"/>
            </a:endParaRPr>
          </a:p>
          <a:p>
            <a:r>
              <a:rPr lang="en-GB" sz="1700" b="1" dirty="0">
                <a:solidFill>
                  <a:schemeClr val="bg1"/>
                </a:solidFill>
                <a:latin typeface="Arial" panose="020B0604020202020204" pitchFamily="34" charset="0"/>
                <a:cs typeface="Arial" panose="020B0604020202020204" pitchFamily="34" charset="0"/>
              </a:rPr>
              <a:t>Answer: If you are not registered with the GDC please answer ‘No’ to the question about GDC registration. Then explain when you expect to register in the free text box that will appear below.  </a:t>
            </a:r>
          </a:p>
          <a:p>
            <a:endParaRPr lang="en-GB" sz="1700" b="1" dirty="0">
              <a:solidFill>
                <a:schemeClr val="bg1"/>
              </a:solidFill>
              <a:latin typeface="Arial" panose="020B0604020202020204" pitchFamily="34" charset="0"/>
              <a:cs typeface="Arial" panose="020B0604020202020204" pitchFamily="34" charset="0"/>
            </a:endParaRPr>
          </a:p>
          <a:p>
            <a:r>
              <a:rPr lang="en-GB" sz="1700" b="1" dirty="0">
                <a:solidFill>
                  <a:schemeClr val="bg1"/>
                </a:solidFill>
                <a:latin typeface="Arial" panose="020B0604020202020204" pitchFamily="34" charset="0"/>
                <a:cs typeface="Arial" panose="020B0604020202020204" pitchFamily="34" charset="0"/>
              </a:rPr>
              <a:t>Example answer ‘I am currently a final year dental student and will gain GDC registration on completing my BDS’.</a:t>
            </a:r>
          </a:p>
        </p:txBody>
      </p:sp>
      <p:sp>
        <p:nvSpPr>
          <p:cNvPr id="8" name="Rectangle 7">
            <a:extLst>
              <a:ext uri="{FF2B5EF4-FFF2-40B4-BE49-F238E27FC236}">
                <a16:creationId xmlns:a16="http://schemas.microsoft.com/office/drawing/2014/main" id="{DD2B7D29-E48B-4FA2-B5FB-FB597789811E}"/>
              </a:ext>
            </a:extLst>
          </p:cNvPr>
          <p:cNvSpPr/>
          <p:nvPr/>
        </p:nvSpPr>
        <p:spPr>
          <a:xfrm>
            <a:off x="6321216" y="402202"/>
            <a:ext cx="5348287" cy="2185214"/>
          </a:xfrm>
          <a:prstGeom prst="rect">
            <a:avLst/>
          </a:prstGeom>
        </p:spPr>
        <p:txBody>
          <a:bodyPr wrap="square">
            <a:spAutoFit/>
          </a:bodyPr>
          <a:lstStyle/>
          <a:p>
            <a:r>
              <a:rPr lang="en-GB" sz="1700" b="1" dirty="0">
                <a:solidFill>
                  <a:schemeClr val="bg1"/>
                </a:solidFill>
                <a:latin typeface="Arial" panose="020B0604020202020204" pitchFamily="34" charset="0"/>
                <a:cs typeface="Arial" panose="020B0604020202020204" pitchFamily="34" charset="0"/>
              </a:rPr>
              <a:t>Question: Will you be required to undertake Dental Foundation Training as the only route to access the NHS Dental Performers List (England and Wales only)? (i.e. a graduate from a dental school in the UK)</a:t>
            </a:r>
          </a:p>
          <a:p>
            <a:endParaRPr lang="en-GB" sz="1700" b="1" dirty="0">
              <a:solidFill>
                <a:schemeClr val="bg1"/>
              </a:solidFill>
              <a:latin typeface="Arial" panose="020B0604020202020204" pitchFamily="34" charset="0"/>
              <a:cs typeface="Arial" panose="020B0604020202020204" pitchFamily="34" charset="0"/>
            </a:endParaRPr>
          </a:p>
          <a:p>
            <a:r>
              <a:rPr lang="en-GB" sz="1700" b="1" dirty="0">
                <a:solidFill>
                  <a:schemeClr val="bg1"/>
                </a:solidFill>
                <a:latin typeface="Arial" panose="020B0604020202020204" pitchFamily="34" charset="0"/>
                <a:cs typeface="Arial" panose="020B0604020202020204" pitchFamily="34" charset="0"/>
              </a:rPr>
              <a:t>Answer: You should answer ‘Yes’ if you are expecting to graduate from a UK Dental School.</a:t>
            </a:r>
          </a:p>
        </p:txBody>
      </p:sp>
      <p:sp>
        <p:nvSpPr>
          <p:cNvPr id="9" name="Rectangle 8">
            <a:extLst>
              <a:ext uri="{FF2B5EF4-FFF2-40B4-BE49-F238E27FC236}">
                <a16:creationId xmlns:a16="http://schemas.microsoft.com/office/drawing/2014/main" id="{37504163-AE21-4E49-8D55-9F9A9E9A1801}"/>
              </a:ext>
            </a:extLst>
          </p:cNvPr>
          <p:cNvSpPr/>
          <p:nvPr/>
        </p:nvSpPr>
        <p:spPr>
          <a:xfrm>
            <a:off x="7067550" y="4171950"/>
            <a:ext cx="3743325" cy="1661993"/>
          </a:xfrm>
          <a:prstGeom prst="rect">
            <a:avLst/>
          </a:prstGeom>
        </p:spPr>
        <p:txBody>
          <a:bodyPr wrap="square">
            <a:spAutoFit/>
          </a:bodyPr>
          <a:lstStyle/>
          <a:p>
            <a:r>
              <a:rPr lang="en-GB" sz="1700" b="1" dirty="0">
                <a:solidFill>
                  <a:schemeClr val="bg1"/>
                </a:solidFill>
                <a:latin typeface="Arial" panose="020B0604020202020204" pitchFamily="34" charset="0"/>
                <a:cs typeface="Arial" panose="020B0604020202020204" pitchFamily="34" charset="0"/>
              </a:rPr>
              <a:t>Question: Date of qualification </a:t>
            </a:r>
          </a:p>
          <a:p>
            <a:endParaRPr lang="en-GB" sz="1700" b="1" dirty="0">
              <a:solidFill>
                <a:schemeClr val="bg1"/>
              </a:solidFill>
              <a:latin typeface="Arial" panose="020B0604020202020204" pitchFamily="34" charset="0"/>
              <a:cs typeface="Arial" panose="020B0604020202020204" pitchFamily="34" charset="0"/>
            </a:endParaRPr>
          </a:p>
          <a:p>
            <a:r>
              <a:rPr lang="en-GB" sz="1700" b="1" dirty="0">
                <a:solidFill>
                  <a:schemeClr val="bg1"/>
                </a:solidFill>
                <a:latin typeface="Arial" panose="020B0604020202020204" pitchFamily="34" charset="0"/>
                <a:cs typeface="Arial" panose="020B0604020202020204" pitchFamily="34" charset="0"/>
              </a:rPr>
              <a:t>Answer: If you have yet to attain this please confirm future approximate date (e.g. 1 June 2021)</a:t>
            </a:r>
          </a:p>
        </p:txBody>
      </p:sp>
    </p:spTree>
    <p:extLst>
      <p:ext uri="{BB962C8B-B14F-4D97-AF65-F5344CB8AC3E}">
        <p14:creationId xmlns:p14="http://schemas.microsoft.com/office/powerpoint/2010/main" val="2252470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B36F3-B9D1-4ABD-8F67-3D1592359DD7}"/>
              </a:ext>
            </a:extLst>
          </p:cNvPr>
          <p:cNvSpPr>
            <a:spLocks noGrp="1"/>
          </p:cNvSpPr>
          <p:nvPr>
            <p:ph type="title"/>
          </p:nvPr>
        </p:nvSpPr>
        <p:spPr>
          <a:xfrm>
            <a:off x="838200" y="365126"/>
            <a:ext cx="10515600" cy="654050"/>
          </a:xfrm>
        </p:spPr>
        <p:txBody>
          <a:bodyPr/>
          <a:lstStyle/>
          <a:p>
            <a:r>
              <a:rPr lang="en-GB" sz="2800" b="1" kern="0" dirty="0">
                <a:solidFill>
                  <a:srgbClr val="0072C6"/>
                </a:solidFill>
                <a:latin typeface="Arial"/>
              </a:rPr>
              <a:t>How will I be assessed?</a:t>
            </a:r>
            <a:endParaRPr lang="en-GB" dirty="0"/>
          </a:p>
        </p:txBody>
      </p:sp>
      <p:sp>
        <p:nvSpPr>
          <p:cNvPr id="3" name="Content Placeholder 2">
            <a:extLst>
              <a:ext uri="{FF2B5EF4-FFF2-40B4-BE49-F238E27FC236}">
                <a16:creationId xmlns:a16="http://schemas.microsoft.com/office/drawing/2014/main" id="{8C9E9EB5-3A49-486F-B67D-A4B001AC0736}"/>
              </a:ext>
            </a:extLst>
          </p:cNvPr>
          <p:cNvSpPr>
            <a:spLocks noGrp="1"/>
          </p:cNvSpPr>
          <p:nvPr>
            <p:ph idx="1"/>
          </p:nvPr>
        </p:nvSpPr>
        <p:spPr>
          <a:xfrm>
            <a:off x="838200" y="1247890"/>
            <a:ext cx="10515600" cy="5428332"/>
          </a:xfrm>
        </p:spPr>
        <p:txBody>
          <a:bodyPr>
            <a:normAutofit fontScale="77500" lnSpcReduction="20000"/>
          </a:bodyPr>
          <a:lstStyle/>
          <a:p>
            <a:pPr>
              <a:lnSpc>
                <a:spcPct val="120000"/>
              </a:lnSpc>
              <a:spcBef>
                <a:spcPts val="600"/>
              </a:spcBef>
              <a:spcAft>
                <a:spcPts val="1200"/>
              </a:spcAft>
            </a:pPr>
            <a:r>
              <a:rPr lang="en-GB" sz="3400" dirty="0">
                <a:solidFill>
                  <a:srgbClr val="0070C0"/>
                </a:solidFill>
                <a:latin typeface="Arial" panose="020B0604020202020204" pitchFamily="34" charset="0"/>
                <a:cs typeface="Arial" panose="020B0604020202020204" pitchFamily="34" charset="0"/>
              </a:rPr>
              <a:t>By a</a:t>
            </a:r>
            <a:r>
              <a:rPr lang="en-GB" sz="3400" b="0" dirty="0">
                <a:solidFill>
                  <a:srgbClr val="0070C0"/>
                </a:solidFill>
                <a:latin typeface="Arial" panose="020B0604020202020204" pitchFamily="34" charset="0"/>
                <a:cs typeface="Arial" panose="020B0604020202020204" pitchFamily="34" charset="0"/>
              </a:rPr>
              <a:t> timed online Situational Judgement Test  (SJT) </a:t>
            </a:r>
            <a:r>
              <a:rPr lang="en-GB" sz="3400" b="0" dirty="0">
                <a:solidFill>
                  <a:srgbClr val="0072C6"/>
                </a:solidFill>
                <a:latin typeface="Arial" panose="020B0604020202020204" pitchFamily="34" charset="0"/>
                <a:cs typeface="Arial" panose="020B0604020202020204" pitchFamily="34" charset="0"/>
              </a:rPr>
              <a:t>- </a:t>
            </a:r>
            <a:r>
              <a:rPr lang="en-GB" sz="3400" dirty="0">
                <a:solidFill>
                  <a:srgbClr val="0072C6"/>
                </a:solidFill>
                <a:latin typeface="Arial" panose="020B0604020202020204" pitchFamily="34" charset="0"/>
                <a:cs typeface="Arial" panose="020B0604020202020204" pitchFamily="34" charset="0"/>
              </a:rPr>
              <a:t>duration to be confirmed</a:t>
            </a:r>
          </a:p>
          <a:p>
            <a:pPr>
              <a:lnSpc>
                <a:spcPct val="120000"/>
              </a:lnSpc>
              <a:spcBef>
                <a:spcPts val="600"/>
              </a:spcBef>
              <a:spcAft>
                <a:spcPts val="1200"/>
              </a:spcAft>
            </a:pPr>
            <a:r>
              <a:rPr lang="en-GB" sz="3400" dirty="0">
                <a:solidFill>
                  <a:srgbClr val="0072C6"/>
                </a:solidFill>
                <a:latin typeface="Arial" panose="020B0604020202020204" pitchFamily="34" charset="0"/>
                <a:cs typeface="Arial" panose="020B0604020202020204" pitchFamily="34" charset="0"/>
              </a:rPr>
              <a:t>Format - multiple choice answers in exam conditions</a:t>
            </a:r>
          </a:p>
          <a:p>
            <a:pPr>
              <a:lnSpc>
                <a:spcPct val="120000"/>
              </a:lnSpc>
              <a:spcBef>
                <a:spcPts val="600"/>
              </a:spcBef>
              <a:spcAft>
                <a:spcPts val="1200"/>
              </a:spcAft>
            </a:pPr>
            <a:r>
              <a:rPr lang="en-GB" sz="3400" dirty="0">
                <a:solidFill>
                  <a:srgbClr val="0072C6"/>
                </a:solidFill>
                <a:latin typeface="Arial" panose="020B0604020202020204" pitchFamily="34" charset="0"/>
                <a:cs typeface="Arial" panose="020B0604020202020204" pitchFamily="34" charset="0"/>
              </a:rPr>
              <a:t>A maximum of 25% additional time can be accommodated in the SJT for applicants with certain health conditions, impairments or learning disabilities. </a:t>
            </a:r>
          </a:p>
          <a:p>
            <a:pPr>
              <a:lnSpc>
                <a:spcPct val="120000"/>
              </a:lnSpc>
              <a:spcBef>
                <a:spcPts val="600"/>
              </a:spcBef>
              <a:spcAft>
                <a:spcPts val="1200"/>
              </a:spcAft>
            </a:pPr>
            <a:r>
              <a:rPr lang="en-GB" sz="3400" dirty="0">
                <a:solidFill>
                  <a:srgbClr val="0072C6"/>
                </a:solidFill>
                <a:latin typeface="Arial" panose="020B0604020202020204" pitchFamily="34" charset="0"/>
                <a:cs typeface="Arial" panose="020B0604020202020204" pitchFamily="34" charset="0"/>
              </a:rPr>
              <a:t>An additional 5 minutes will be allowed to complete an evaluation form</a:t>
            </a:r>
            <a:endParaRPr lang="en-GB" sz="3400" b="0" dirty="0">
              <a:solidFill>
                <a:srgbClr val="0072C6"/>
              </a:solidFill>
              <a:latin typeface="Arial" panose="020B0604020202020204" pitchFamily="34" charset="0"/>
              <a:cs typeface="Arial" panose="020B0604020202020204" pitchFamily="34" charset="0"/>
            </a:endParaRPr>
          </a:p>
          <a:p>
            <a:pPr>
              <a:lnSpc>
                <a:spcPct val="120000"/>
              </a:lnSpc>
              <a:spcBef>
                <a:spcPts val="600"/>
              </a:spcBef>
              <a:spcAft>
                <a:spcPts val="1200"/>
              </a:spcAft>
            </a:pPr>
            <a:r>
              <a:rPr lang="en-GB" sz="3600" b="1" dirty="0">
                <a:solidFill>
                  <a:srgbClr val="0070C0"/>
                </a:solidFill>
                <a:latin typeface="Arial" panose="020B0604020202020204" pitchFamily="34" charset="0"/>
                <a:cs typeface="Arial" panose="020B0604020202020204" pitchFamily="34" charset="0"/>
              </a:rPr>
              <a:t>The SJT is MANDATORY and is planned to be the only selection method for 2020/21</a:t>
            </a:r>
            <a:endParaRPr lang="en-GB" sz="3600" b="1" dirty="0"/>
          </a:p>
          <a:p>
            <a:endParaRPr lang="en-GB" dirty="0"/>
          </a:p>
        </p:txBody>
      </p:sp>
    </p:spTree>
    <p:extLst>
      <p:ext uri="{BB962C8B-B14F-4D97-AF65-F5344CB8AC3E}">
        <p14:creationId xmlns:p14="http://schemas.microsoft.com/office/powerpoint/2010/main" val="3963559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D386A-D500-4422-B2BD-139E8F7D34A8}"/>
              </a:ext>
            </a:extLst>
          </p:cNvPr>
          <p:cNvSpPr>
            <a:spLocks noGrp="1"/>
          </p:cNvSpPr>
          <p:nvPr>
            <p:ph type="title"/>
          </p:nvPr>
        </p:nvSpPr>
        <p:spPr>
          <a:xfrm>
            <a:off x="838200" y="365125"/>
            <a:ext cx="10515600" cy="599609"/>
          </a:xfrm>
        </p:spPr>
        <p:txBody>
          <a:bodyPr/>
          <a:lstStyle/>
          <a:p>
            <a:r>
              <a:rPr lang="en-GB" sz="2800" b="1" kern="0" dirty="0">
                <a:solidFill>
                  <a:srgbClr val="0072C6"/>
                </a:solidFill>
                <a:latin typeface="Arial"/>
              </a:rPr>
              <a:t>Arrangements for sitting the SJT</a:t>
            </a:r>
            <a:endParaRPr lang="en-GB" dirty="0"/>
          </a:p>
        </p:txBody>
      </p:sp>
      <p:sp>
        <p:nvSpPr>
          <p:cNvPr id="3" name="Content Placeholder 2">
            <a:extLst>
              <a:ext uri="{FF2B5EF4-FFF2-40B4-BE49-F238E27FC236}">
                <a16:creationId xmlns:a16="http://schemas.microsoft.com/office/drawing/2014/main" id="{2C6A5272-A6F7-461B-B090-D9D00D7922D4}"/>
              </a:ext>
            </a:extLst>
          </p:cNvPr>
          <p:cNvSpPr>
            <a:spLocks noGrp="1"/>
          </p:cNvSpPr>
          <p:nvPr>
            <p:ph idx="1"/>
          </p:nvPr>
        </p:nvSpPr>
        <p:spPr>
          <a:xfrm>
            <a:off x="838200" y="964734"/>
            <a:ext cx="10515600" cy="5722505"/>
          </a:xfrm>
        </p:spPr>
        <p:txBody>
          <a:bodyPr>
            <a:normAutofit fontScale="47500" lnSpcReduction="20000"/>
          </a:bodyPr>
          <a:lstStyle/>
          <a:p>
            <a:endParaRPr lang="en-GB" b="0" dirty="0">
              <a:solidFill>
                <a:srgbClr val="0070C0"/>
              </a:solidFill>
            </a:endParaRPr>
          </a:p>
          <a:p>
            <a:pPr>
              <a:lnSpc>
                <a:spcPct val="120000"/>
              </a:lnSpc>
              <a:spcBef>
                <a:spcPts val="600"/>
              </a:spcBef>
              <a:spcAft>
                <a:spcPts val="600"/>
              </a:spcAft>
            </a:pPr>
            <a:r>
              <a:rPr lang="en-GB" sz="4200" b="0" dirty="0">
                <a:solidFill>
                  <a:srgbClr val="0070C0"/>
                </a:solidFill>
                <a:latin typeface="Arial" panose="020B0604020202020204" pitchFamily="34" charset="0"/>
                <a:cs typeface="Arial" panose="020B0604020202020204" pitchFamily="34" charset="0"/>
              </a:rPr>
              <a:t>The SJT will take place between 2 November and 10 November 2020</a:t>
            </a:r>
            <a:r>
              <a:rPr lang="en-GB" sz="4200" dirty="0">
                <a:solidFill>
                  <a:srgbClr val="0070C0"/>
                </a:solidFill>
                <a:latin typeface="Arial" panose="020B0604020202020204" pitchFamily="34" charset="0"/>
                <a:cs typeface="Arial" panose="020B0604020202020204" pitchFamily="34" charset="0"/>
              </a:rPr>
              <a:t> (subject to variation) at</a:t>
            </a:r>
            <a:r>
              <a:rPr lang="en-US" sz="4200" dirty="0">
                <a:solidFill>
                  <a:srgbClr val="0070C0"/>
                </a:solidFill>
                <a:latin typeface="Arial" panose="020B0604020202020204" pitchFamily="34" charset="0"/>
                <a:cs typeface="Arial" panose="020B0604020202020204" pitchFamily="34" charset="0"/>
              </a:rPr>
              <a:t> Pearson Vue Test Centres. There are approximately 180 centres across the UK</a:t>
            </a:r>
          </a:p>
          <a:p>
            <a:pPr>
              <a:lnSpc>
                <a:spcPct val="120000"/>
              </a:lnSpc>
              <a:spcBef>
                <a:spcPts val="600"/>
              </a:spcBef>
              <a:spcAft>
                <a:spcPts val="600"/>
              </a:spcAft>
            </a:pPr>
            <a:r>
              <a:rPr lang="en-US" sz="4200" dirty="0">
                <a:solidFill>
                  <a:srgbClr val="0070C0"/>
                </a:solidFill>
                <a:latin typeface="Arial" panose="020B0604020202020204" pitchFamily="34" charset="0"/>
                <a:cs typeface="Arial" panose="020B0604020202020204" pitchFamily="34" charset="0"/>
              </a:rPr>
              <a:t>You will be able to book your centre and timeslot online. You will be emailed to your notified account and sent a message via Oriel when booking becomes available</a:t>
            </a:r>
          </a:p>
          <a:p>
            <a:pPr>
              <a:lnSpc>
                <a:spcPct val="120000"/>
              </a:lnSpc>
              <a:spcBef>
                <a:spcPts val="600"/>
              </a:spcBef>
              <a:spcAft>
                <a:spcPts val="600"/>
              </a:spcAft>
            </a:pPr>
            <a:r>
              <a:rPr lang="en-GB" sz="4200" dirty="0">
                <a:solidFill>
                  <a:srgbClr val="0070C0"/>
                </a:solidFill>
                <a:latin typeface="Arial" panose="020B0604020202020204" pitchFamily="34" charset="0"/>
                <a:cs typeface="Arial" panose="020B0604020202020204" pitchFamily="34" charset="0"/>
              </a:rPr>
              <a:t>If you are having trouble finding a timeslot available at a Pearson Vue Test centre close to your Dental School, you should contact the London and South East Applicant Support Portal who will liaise with Pearson Vue</a:t>
            </a:r>
          </a:p>
          <a:p>
            <a:pPr>
              <a:lnSpc>
                <a:spcPct val="120000"/>
              </a:lnSpc>
              <a:spcBef>
                <a:spcPts val="600"/>
              </a:spcBef>
              <a:spcAft>
                <a:spcPts val="600"/>
              </a:spcAft>
            </a:pPr>
            <a:r>
              <a:rPr lang="en-GB" sz="4200" dirty="0">
                <a:solidFill>
                  <a:srgbClr val="0070C0"/>
                </a:solidFill>
                <a:latin typeface="Arial" panose="020B0604020202020204" pitchFamily="34" charset="0"/>
                <a:cs typeface="Arial" panose="020B0604020202020204" pitchFamily="34" charset="0"/>
              </a:rPr>
              <a:t>Please note bookings are made on a first come first served basis so please book early to secure a convenient timeslot</a:t>
            </a:r>
          </a:p>
          <a:p>
            <a:pPr>
              <a:lnSpc>
                <a:spcPct val="120000"/>
              </a:lnSpc>
              <a:spcBef>
                <a:spcPts val="600"/>
              </a:spcBef>
              <a:spcAft>
                <a:spcPts val="600"/>
              </a:spcAft>
            </a:pPr>
            <a:r>
              <a:rPr lang="en-GB" sz="4200" dirty="0">
                <a:solidFill>
                  <a:srgbClr val="0070C0"/>
                </a:solidFill>
                <a:latin typeface="Arial" panose="020B0604020202020204" pitchFamily="34" charset="0"/>
                <a:cs typeface="Arial" panose="020B0604020202020204" pitchFamily="34" charset="0"/>
              </a:rPr>
              <a:t>There are provisions for applicants who are shielding to sit the SJT at home.  If this is relevant to you, you must apply through the reasonable adjustments process.  More information will be provided in the applicant handbook which will be accessible on Oriel </a:t>
            </a:r>
          </a:p>
          <a:p>
            <a:pPr>
              <a:lnSpc>
                <a:spcPct val="120000"/>
              </a:lnSpc>
              <a:spcBef>
                <a:spcPts val="600"/>
              </a:spcBef>
              <a:spcAft>
                <a:spcPts val="600"/>
              </a:spcAft>
            </a:pPr>
            <a:r>
              <a:rPr lang="en-GB" sz="4200" b="0" dirty="0">
                <a:solidFill>
                  <a:srgbClr val="0070C0"/>
                </a:solidFill>
                <a:latin typeface="Arial" panose="020B0604020202020204" pitchFamily="34" charset="0"/>
                <a:cs typeface="Arial" panose="020B0604020202020204" pitchFamily="34" charset="0"/>
              </a:rPr>
              <a:t>Support portal: </a:t>
            </a:r>
            <a:r>
              <a:rPr lang="en-GB" sz="4200" b="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https://lasepgmdesupport.hee.nhs.uk/support/home?applicants</a:t>
            </a:r>
            <a:endParaRPr lang="en-GB" sz="4200" b="0" dirty="0">
              <a:solidFill>
                <a:srgbClr val="0070C0"/>
              </a:solidFill>
              <a:latin typeface="Arial" panose="020B0604020202020204" pitchFamily="34" charset="0"/>
              <a:cs typeface="Arial" panose="020B0604020202020204" pitchFamily="34" charset="0"/>
            </a:endParaRPr>
          </a:p>
          <a:p>
            <a:pPr marL="0" indent="0">
              <a:buNone/>
            </a:pPr>
            <a:endParaRPr lang="en-GB" b="0" dirty="0">
              <a:solidFill>
                <a:srgbClr val="FF0000"/>
              </a:solidFill>
            </a:endParaRPr>
          </a:p>
          <a:p>
            <a:endParaRPr lang="en-GB" b="0" dirty="0">
              <a:solidFill>
                <a:srgbClr val="FF0000"/>
              </a:solidFill>
            </a:endParaRPr>
          </a:p>
          <a:p>
            <a:endParaRPr lang="en-GB" dirty="0"/>
          </a:p>
          <a:p>
            <a:endParaRPr lang="en-GB" dirty="0"/>
          </a:p>
        </p:txBody>
      </p:sp>
    </p:spTree>
    <p:extLst>
      <p:ext uri="{BB962C8B-B14F-4D97-AF65-F5344CB8AC3E}">
        <p14:creationId xmlns:p14="http://schemas.microsoft.com/office/powerpoint/2010/main" val="528089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680C5-81E1-4BB9-BB38-7E0A3451B5B1}"/>
              </a:ext>
            </a:extLst>
          </p:cNvPr>
          <p:cNvSpPr>
            <a:spLocks noGrp="1"/>
          </p:cNvSpPr>
          <p:nvPr>
            <p:ph type="title"/>
          </p:nvPr>
        </p:nvSpPr>
        <p:spPr>
          <a:xfrm>
            <a:off x="838200" y="365125"/>
            <a:ext cx="10515600" cy="649943"/>
          </a:xfrm>
        </p:spPr>
        <p:txBody>
          <a:bodyPr/>
          <a:lstStyle/>
          <a:p>
            <a:r>
              <a:rPr lang="en-GB" sz="2800" b="1" kern="0" dirty="0">
                <a:solidFill>
                  <a:srgbClr val="0070C0"/>
                </a:solidFill>
                <a:latin typeface="Arial"/>
              </a:rPr>
              <a:t>What are SJTs?</a:t>
            </a:r>
            <a:endParaRPr lang="en-GB" dirty="0">
              <a:solidFill>
                <a:srgbClr val="0070C0"/>
              </a:solidFill>
            </a:endParaRPr>
          </a:p>
        </p:txBody>
      </p:sp>
      <p:sp>
        <p:nvSpPr>
          <p:cNvPr id="3" name="Content Placeholder 2">
            <a:extLst>
              <a:ext uri="{FF2B5EF4-FFF2-40B4-BE49-F238E27FC236}">
                <a16:creationId xmlns:a16="http://schemas.microsoft.com/office/drawing/2014/main" id="{50CCA934-5749-4B00-864A-E16A12A1F89E}"/>
              </a:ext>
            </a:extLst>
          </p:cNvPr>
          <p:cNvSpPr>
            <a:spLocks noGrp="1"/>
          </p:cNvSpPr>
          <p:nvPr>
            <p:ph idx="1"/>
          </p:nvPr>
        </p:nvSpPr>
        <p:spPr>
          <a:xfrm>
            <a:off x="838200" y="1147271"/>
            <a:ext cx="10515600" cy="5161895"/>
          </a:xfrm>
        </p:spPr>
        <p:txBody>
          <a:bodyPr>
            <a:normAutofit fontScale="92500" lnSpcReduction="20000"/>
          </a:bodyPr>
          <a:lstStyle/>
          <a:p>
            <a:pPr>
              <a:lnSpc>
                <a:spcPct val="110000"/>
              </a:lnSpc>
              <a:spcBef>
                <a:spcPts val="600"/>
              </a:spcBef>
            </a:pPr>
            <a:r>
              <a:rPr lang="en-GB" b="0" dirty="0">
                <a:solidFill>
                  <a:srgbClr val="0070C0"/>
                </a:solidFill>
                <a:latin typeface="Arial" panose="020B0604020202020204" pitchFamily="34" charset="0"/>
                <a:cs typeface="Arial" panose="020B0604020202020204" pitchFamily="34" charset="0"/>
              </a:rPr>
              <a:t>Situational Judgement Tests (SJTs) are a measurement method designed to assess judgement in work–relevant situations:</a:t>
            </a:r>
            <a:endParaRPr lang="en-GB" sz="2100" b="0" dirty="0">
              <a:solidFill>
                <a:srgbClr val="0070C0"/>
              </a:solidFill>
              <a:latin typeface="Arial" panose="020B0604020202020204" pitchFamily="34" charset="0"/>
              <a:cs typeface="Arial" panose="020B0604020202020204" pitchFamily="34" charset="0"/>
            </a:endParaRPr>
          </a:p>
          <a:p>
            <a:pPr marL="914400" lvl="4" indent="-457200">
              <a:lnSpc>
                <a:spcPct val="110000"/>
              </a:lnSpc>
              <a:spcBef>
                <a:spcPts val="600"/>
              </a:spcBef>
            </a:pPr>
            <a:r>
              <a:rPr lang="en-GB" sz="2400" dirty="0">
                <a:solidFill>
                  <a:srgbClr val="0070C0"/>
                </a:solidFill>
                <a:latin typeface="Arial" panose="020B0604020202020204" pitchFamily="34" charset="0"/>
                <a:cs typeface="Arial" panose="020B0604020202020204" pitchFamily="34" charset="0"/>
              </a:rPr>
              <a:t>    Present challenging situations likely to be encountered at work </a:t>
            </a:r>
          </a:p>
          <a:p>
            <a:pPr marL="914400" lvl="4" indent="-457200">
              <a:lnSpc>
                <a:spcPct val="110000"/>
              </a:lnSpc>
              <a:spcBef>
                <a:spcPts val="600"/>
              </a:spcBef>
            </a:pPr>
            <a:r>
              <a:rPr lang="en-GB" sz="2400" dirty="0">
                <a:solidFill>
                  <a:srgbClr val="0070C0"/>
                </a:solidFill>
                <a:latin typeface="Arial" panose="020B0604020202020204" pitchFamily="34" charset="0"/>
                <a:cs typeface="Arial" panose="020B0604020202020204" pitchFamily="34" charset="0"/>
              </a:rPr>
              <a:t>    Applicants make judgements about possible responses</a:t>
            </a:r>
          </a:p>
          <a:p>
            <a:pPr marL="914400" lvl="4" indent="-457200">
              <a:lnSpc>
                <a:spcPct val="110000"/>
              </a:lnSpc>
              <a:spcBef>
                <a:spcPts val="600"/>
              </a:spcBef>
            </a:pPr>
            <a:r>
              <a:rPr lang="en-GB" sz="2400" dirty="0">
                <a:solidFill>
                  <a:srgbClr val="0070C0"/>
                </a:solidFill>
                <a:latin typeface="Arial" panose="020B0604020202020204" pitchFamily="34" charset="0"/>
                <a:cs typeface="Arial" panose="020B0604020202020204" pitchFamily="34" charset="0"/>
              </a:rPr>
              <a:t>    Scored against pre-determined key</a:t>
            </a:r>
          </a:p>
          <a:p>
            <a:pPr marL="457200" lvl="4" indent="0">
              <a:lnSpc>
                <a:spcPct val="110000"/>
              </a:lnSpc>
              <a:spcBef>
                <a:spcPts val="600"/>
              </a:spcBef>
              <a:buNone/>
            </a:pPr>
            <a:endParaRPr lang="en-GB" sz="1700" b="0" dirty="0">
              <a:solidFill>
                <a:srgbClr val="0070C0"/>
              </a:solidFill>
              <a:latin typeface="Arial" panose="020B0604020202020204" pitchFamily="34" charset="0"/>
              <a:cs typeface="Arial" panose="020B0604020202020204" pitchFamily="34" charset="0"/>
            </a:endParaRPr>
          </a:p>
          <a:p>
            <a:pPr marL="285750" indent="-285750">
              <a:lnSpc>
                <a:spcPct val="110000"/>
              </a:lnSpc>
              <a:spcBef>
                <a:spcPts val="600"/>
              </a:spcBef>
            </a:pPr>
            <a:r>
              <a:rPr lang="en-GB" b="0" dirty="0">
                <a:solidFill>
                  <a:srgbClr val="0070C0"/>
                </a:solidFill>
                <a:latin typeface="Arial" panose="020B0604020202020204" pitchFamily="34" charset="0"/>
                <a:cs typeface="Arial" panose="020B0604020202020204" pitchFamily="34" charset="0"/>
              </a:rPr>
              <a:t> SJTs focus on assessment of professional attributes</a:t>
            </a:r>
          </a:p>
          <a:p>
            <a:pPr marL="457200" lvl="1" indent="0">
              <a:lnSpc>
                <a:spcPct val="110000"/>
              </a:lnSpc>
              <a:spcBef>
                <a:spcPts val="600"/>
              </a:spcBef>
              <a:buNone/>
            </a:pPr>
            <a:r>
              <a:rPr lang="en-GB" b="0" dirty="0">
                <a:solidFill>
                  <a:srgbClr val="0070C0"/>
                </a:solidFill>
                <a:latin typeface="Arial" panose="020B0604020202020204" pitchFamily="34" charset="0"/>
                <a:cs typeface="Arial" panose="020B0604020202020204" pitchFamily="34" charset="0"/>
              </a:rPr>
              <a:t>   - e.g. integrity, empathy, resilience, team involvement</a:t>
            </a:r>
          </a:p>
          <a:p>
            <a:pPr marL="0" indent="0">
              <a:lnSpc>
                <a:spcPct val="110000"/>
              </a:lnSpc>
              <a:spcBef>
                <a:spcPts val="600"/>
              </a:spcBef>
              <a:buNone/>
            </a:pPr>
            <a:endParaRPr lang="en-GB" sz="1700" b="0" dirty="0">
              <a:solidFill>
                <a:srgbClr val="0070C0"/>
              </a:solidFill>
              <a:latin typeface="Arial" panose="020B0604020202020204" pitchFamily="34" charset="0"/>
              <a:cs typeface="Arial" panose="020B0604020202020204" pitchFamily="34" charset="0"/>
            </a:endParaRPr>
          </a:p>
          <a:p>
            <a:pPr marL="0" indent="0">
              <a:lnSpc>
                <a:spcPct val="110000"/>
              </a:lnSpc>
              <a:spcBef>
                <a:spcPts val="600"/>
              </a:spcBef>
            </a:pPr>
            <a:r>
              <a:rPr lang="en-GB" b="0" dirty="0">
                <a:solidFill>
                  <a:srgbClr val="0070C0"/>
                </a:solidFill>
                <a:latin typeface="Arial" panose="020B0604020202020204" pitchFamily="34" charset="0"/>
                <a:cs typeface="Arial" panose="020B0604020202020204" pitchFamily="34" charset="0"/>
              </a:rPr>
              <a:t>    SJTs are not a test of clinical knowledge</a:t>
            </a:r>
          </a:p>
          <a:p>
            <a:pPr marL="342000" indent="-342000">
              <a:lnSpc>
                <a:spcPct val="110000"/>
              </a:lnSpc>
              <a:spcBef>
                <a:spcPts val="600"/>
              </a:spcBef>
            </a:pPr>
            <a:endParaRPr lang="en-GB" sz="1700" b="0" dirty="0">
              <a:solidFill>
                <a:srgbClr val="0070C0"/>
              </a:solidFill>
              <a:latin typeface="Arial" panose="020B0604020202020204" pitchFamily="34" charset="0"/>
              <a:cs typeface="Arial" panose="020B0604020202020204" pitchFamily="34" charset="0"/>
            </a:endParaRPr>
          </a:p>
          <a:p>
            <a:pPr marL="342000" indent="-342000">
              <a:lnSpc>
                <a:spcPct val="110000"/>
              </a:lnSpc>
              <a:spcBef>
                <a:spcPts val="600"/>
              </a:spcBef>
            </a:pPr>
            <a:r>
              <a:rPr lang="en-GB" b="0" dirty="0">
                <a:solidFill>
                  <a:srgbClr val="0070C0"/>
                </a:solidFill>
                <a:latin typeface="Arial" panose="020B0604020202020204" pitchFamily="34" charset="0"/>
                <a:cs typeface="Arial" panose="020B0604020202020204" pitchFamily="34" charset="0"/>
              </a:rPr>
              <a:t>Additional example SJT Questions will be available on the COPDEND website from September 2020</a:t>
            </a:r>
          </a:p>
          <a:p>
            <a:pPr marL="0" indent="0"/>
            <a:endParaRPr lang="en-GB" b="0" dirty="0">
              <a:solidFill>
                <a:srgbClr val="0070C0"/>
              </a:solidFill>
            </a:endParaRPr>
          </a:p>
        </p:txBody>
      </p:sp>
    </p:spTree>
    <p:extLst>
      <p:ext uri="{BB962C8B-B14F-4D97-AF65-F5344CB8AC3E}">
        <p14:creationId xmlns:p14="http://schemas.microsoft.com/office/powerpoint/2010/main" val="3415780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88FF5-956A-47ED-8C0C-D5334C7A7E63}"/>
              </a:ext>
            </a:extLst>
          </p:cNvPr>
          <p:cNvSpPr>
            <a:spLocks noGrp="1"/>
          </p:cNvSpPr>
          <p:nvPr>
            <p:ph type="title"/>
          </p:nvPr>
        </p:nvSpPr>
        <p:spPr>
          <a:xfrm>
            <a:off x="838200" y="365126"/>
            <a:ext cx="10515600" cy="1136504"/>
          </a:xfrm>
        </p:spPr>
        <p:txBody>
          <a:bodyPr>
            <a:normAutofit/>
          </a:bodyPr>
          <a:lstStyle/>
          <a:p>
            <a:r>
              <a:rPr lang="en-GB" sz="2800" b="1" kern="0" dirty="0">
                <a:solidFill>
                  <a:srgbClr val="0072C6"/>
                </a:solidFill>
                <a:latin typeface="Arial"/>
              </a:rPr>
              <a:t>Example SJT Ranking Question</a:t>
            </a:r>
            <a:br>
              <a:rPr lang="en-GB" u="sng" dirty="0">
                <a:solidFill>
                  <a:srgbClr val="0070C0"/>
                </a:solidFill>
                <a:latin typeface="Arial Narrow" pitchFamily="34" charset="0"/>
                <a:ea typeface="Times New Roman" pitchFamily="18" charset="0"/>
                <a:cs typeface="Times New Roman" pitchFamily="18" charset="0"/>
              </a:rPr>
            </a:br>
            <a:endParaRPr lang="en-GB" dirty="0"/>
          </a:p>
        </p:txBody>
      </p:sp>
      <p:sp>
        <p:nvSpPr>
          <p:cNvPr id="3" name="Content Placeholder 2">
            <a:extLst>
              <a:ext uri="{FF2B5EF4-FFF2-40B4-BE49-F238E27FC236}">
                <a16:creationId xmlns:a16="http://schemas.microsoft.com/office/drawing/2014/main" id="{6206FBBC-3FD7-4ECC-A2B7-E9F7CE70E603}"/>
              </a:ext>
            </a:extLst>
          </p:cNvPr>
          <p:cNvSpPr>
            <a:spLocks noGrp="1"/>
          </p:cNvSpPr>
          <p:nvPr>
            <p:ph idx="1"/>
          </p:nvPr>
        </p:nvSpPr>
        <p:spPr>
          <a:xfrm>
            <a:off x="838200" y="1224793"/>
            <a:ext cx="10515600" cy="4952170"/>
          </a:xfrm>
        </p:spPr>
        <p:txBody>
          <a:bodyPr>
            <a:normAutofit fontScale="77500" lnSpcReduction="20000"/>
          </a:bodyPr>
          <a:lstStyle/>
          <a:p>
            <a:pPr marL="0" indent="0" algn="just">
              <a:lnSpc>
                <a:spcPct val="120000"/>
              </a:lnSpc>
              <a:spcBef>
                <a:spcPts val="600"/>
              </a:spcBef>
              <a:buNone/>
              <a:defRPr/>
            </a:pPr>
            <a:r>
              <a:rPr lang="en-GB" dirty="0">
                <a:solidFill>
                  <a:srgbClr val="0070C0"/>
                </a:solidFill>
                <a:latin typeface="Arial" panose="020B0604020202020204" pitchFamily="34" charset="0"/>
                <a:ea typeface="Times New Roman" pitchFamily="18" charset="0"/>
                <a:cs typeface="Arial" panose="020B0604020202020204" pitchFamily="34" charset="0"/>
              </a:rPr>
              <a:t>A  new patient, Louise, asks you to veneer all her front teeth. She hopes to pursue a career as a model and has been advised by a friend that veneers may help her to do this. On examination, Louise’s teeth are perfectly healthy with no previous restorations and just some very mild crowding. Her teeth are a vita shade A3.</a:t>
            </a:r>
          </a:p>
          <a:p>
            <a:pPr marL="0" indent="0" algn="just">
              <a:lnSpc>
                <a:spcPct val="120000"/>
              </a:lnSpc>
              <a:spcBef>
                <a:spcPts val="600"/>
              </a:spcBef>
              <a:buNone/>
              <a:defRPr/>
            </a:pPr>
            <a:endParaRPr lang="en-GB" sz="1600" dirty="0">
              <a:solidFill>
                <a:srgbClr val="0070C0"/>
              </a:solidFill>
              <a:latin typeface="Arial" panose="020B0604020202020204" pitchFamily="34" charset="0"/>
              <a:ea typeface="Times New Roman" pitchFamily="18" charset="0"/>
              <a:cs typeface="Arial" panose="020B0604020202020204" pitchFamily="34" charset="0"/>
            </a:endParaRPr>
          </a:p>
          <a:p>
            <a:pPr marL="0" indent="0" algn="just">
              <a:lnSpc>
                <a:spcPct val="120000"/>
              </a:lnSpc>
              <a:spcBef>
                <a:spcPts val="600"/>
              </a:spcBef>
              <a:spcAft>
                <a:spcPts val="600"/>
              </a:spcAft>
              <a:buNone/>
              <a:defRPr/>
            </a:pPr>
            <a:r>
              <a:rPr lang="en-GB" dirty="0">
                <a:solidFill>
                  <a:srgbClr val="0070C0"/>
                </a:solidFill>
                <a:latin typeface="Arial" panose="020B0604020202020204" pitchFamily="34" charset="0"/>
                <a:ea typeface="Times New Roman" pitchFamily="18" charset="0"/>
                <a:cs typeface="Arial" panose="020B0604020202020204" pitchFamily="34" charset="0"/>
              </a:rPr>
              <a:t>Rank in order the following actions in response to this situation (1 = Most appropriate; 5= Least appropriate):</a:t>
            </a:r>
            <a:endParaRPr lang="en-GB" dirty="0">
              <a:latin typeface="Arial" panose="020B0604020202020204" pitchFamily="34" charset="0"/>
              <a:cs typeface="Arial" panose="020B0604020202020204" pitchFamily="34" charset="0"/>
            </a:endParaRPr>
          </a:p>
          <a:p>
            <a:pPr marL="457200" indent="-457200" algn="just">
              <a:lnSpc>
                <a:spcPct val="120000"/>
              </a:lnSpc>
              <a:spcBef>
                <a:spcPts val="600"/>
              </a:spcBef>
              <a:buFont typeface="+mj-lt"/>
              <a:buAutoNum type="alphaUcPeriod"/>
              <a:defRPr/>
            </a:pPr>
            <a:r>
              <a:rPr lang="en-GB" sz="2600" i="1" dirty="0">
                <a:solidFill>
                  <a:srgbClr val="0070C0"/>
                </a:solidFill>
                <a:latin typeface="Arial" panose="020B0604020202020204" pitchFamily="34" charset="0"/>
                <a:ea typeface="Times New Roman" pitchFamily="18" charset="0"/>
                <a:cs typeface="Arial" panose="020B0604020202020204" pitchFamily="34" charset="0"/>
              </a:rPr>
              <a:t>Respect Louise’s wishes &amp; schedule an appointment for the veneers.</a:t>
            </a:r>
            <a:endParaRPr lang="en-GB" sz="2600" i="1" dirty="0">
              <a:solidFill>
                <a:srgbClr val="0070C0"/>
              </a:solidFill>
              <a:latin typeface="Arial" panose="020B0604020202020204" pitchFamily="34" charset="0"/>
              <a:cs typeface="Arial" panose="020B0604020202020204" pitchFamily="34" charset="0"/>
            </a:endParaRPr>
          </a:p>
          <a:p>
            <a:pPr marL="457200" indent="-457200" algn="just">
              <a:lnSpc>
                <a:spcPct val="120000"/>
              </a:lnSpc>
              <a:spcBef>
                <a:spcPts val="600"/>
              </a:spcBef>
              <a:buFont typeface="+mj-lt"/>
              <a:buAutoNum type="alphaUcPeriod"/>
              <a:defRPr/>
            </a:pPr>
            <a:r>
              <a:rPr lang="en-GB" sz="2600" i="1" dirty="0">
                <a:solidFill>
                  <a:srgbClr val="0070C0"/>
                </a:solidFill>
                <a:latin typeface="Arial" panose="020B0604020202020204" pitchFamily="34" charset="0"/>
                <a:ea typeface="Times New Roman" pitchFamily="18" charset="0"/>
                <a:cs typeface="Arial" panose="020B0604020202020204" pitchFamily="34" charset="0"/>
              </a:rPr>
              <a:t>Ensure Louise is aware of alternatives such as orthodontics &amp; tooth whitening.</a:t>
            </a:r>
            <a:endParaRPr lang="en-GB" sz="2600" i="1" dirty="0">
              <a:solidFill>
                <a:srgbClr val="0070C0"/>
              </a:solidFill>
              <a:latin typeface="Arial" panose="020B0604020202020204" pitchFamily="34" charset="0"/>
              <a:cs typeface="Arial" panose="020B0604020202020204" pitchFamily="34" charset="0"/>
            </a:endParaRPr>
          </a:p>
          <a:p>
            <a:pPr marL="457200" indent="-457200" algn="just">
              <a:lnSpc>
                <a:spcPct val="120000"/>
              </a:lnSpc>
              <a:spcBef>
                <a:spcPts val="600"/>
              </a:spcBef>
              <a:buFont typeface="+mj-lt"/>
              <a:buAutoNum type="alphaUcPeriod"/>
              <a:defRPr/>
            </a:pPr>
            <a:r>
              <a:rPr lang="en-GB" sz="2600" i="1" dirty="0">
                <a:solidFill>
                  <a:srgbClr val="0070C0"/>
                </a:solidFill>
                <a:latin typeface="Arial" panose="020B0604020202020204" pitchFamily="34" charset="0"/>
                <a:ea typeface="Times New Roman" pitchFamily="18" charset="0"/>
                <a:cs typeface="Arial" panose="020B0604020202020204" pitchFamily="34" charset="0"/>
              </a:rPr>
              <a:t>Suggest a course of tooth whitening &amp; explain the legal issues involved.</a:t>
            </a:r>
            <a:endParaRPr lang="en-GB" sz="2600" i="1" dirty="0">
              <a:solidFill>
                <a:srgbClr val="0070C0"/>
              </a:solidFill>
              <a:latin typeface="Arial" panose="020B0604020202020204" pitchFamily="34" charset="0"/>
              <a:cs typeface="Arial" panose="020B0604020202020204" pitchFamily="34" charset="0"/>
            </a:endParaRPr>
          </a:p>
          <a:p>
            <a:pPr marL="457200" indent="-457200" algn="just">
              <a:lnSpc>
                <a:spcPct val="120000"/>
              </a:lnSpc>
              <a:spcBef>
                <a:spcPts val="600"/>
              </a:spcBef>
              <a:buFont typeface="+mj-lt"/>
              <a:buAutoNum type="alphaUcPeriod"/>
              <a:defRPr/>
            </a:pPr>
            <a:r>
              <a:rPr lang="en-GB" sz="2600" i="1" dirty="0">
                <a:solidFill>
                  <a:srgbClr val="0070C0"/>
                </a:solidFill>
                <a:latin typeface="Arial" panose="020B0604020202020204" pitchFamily="34" charset="0"/>
                <a:ea typeface="Times New Roman" pitchFamily="18" charset="0"/>
                <a:cs typeface="Arial" panose="020B0604020202020204" pitchFamily="34" charset="0"/>
              </a:rPr>
              <a:t>Establish exactly what Louise does not like about her teeth.</a:t>
            </a:r>
          </a:p>
          <a:p>
            <a:pPr marL="457200" indent="-457200" algn="just">
              <a:lnSpc>
                <a:spcPct val="120000"/>
              </a:lnSpc>
              <a:spcBef>
                <a:spcPts val="600"/>
              </a:spcBef>
              <a:buFont typeface="+mj-lt"/>
              <a:buAutoNum type="alphaUcPeriod"/>
              <a:defRPr/>
            </a:pPr>
            <a:r>
              <a:rPr lang="en-GB" sz="2600" i="1" dirty="0">
                <a:solidFill>
                  <a:srgbClr val="0070C0"/>
                </a:solidFill>
                <a:latin typeface="Arial" panose="020B0604020202020204" pitchFamily="34" charset="0"/>
                <a:ea typeface="Times New Roman" pitchFamily="18" charset="0"/>
                <a:cs typeface="Arial" panose="020B0604020202020204" pitchFamily="34" charset="0"/>
              </a:rPr>
              <a:t>Offer to refer Louise to a specialist to discuss the veneers in more detail.</a:t>
            </a:r>
          </a:p>
          <a:p>
            <a:endParaRPr lang="en-GB" dirty="0"/>
          </a:p>
          <a:p>
            <a:endParaRPr lang="en-GB" dirty="0"/>
          </a:p>
        </p:txBody>
      </p:sp>
    </p:spTree>
    <p:extLst>
      <p:ext uri="{BB962C8B-B14F-4D97-AF65-F5344CB8AC3E}">
        <p14:creationId xmlns:p14="http://schemas.microsoft.com/office/powerpoint/2010/main" val="152948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57977-C870-4822-BF5E-EEA13235DCA8}"/>
              </a:ext>
            </a:extLst>
          </p:cNvPr>
          <p:cNvSpPr>
            <a:spLocks noGrp="1"/>
          </p:cNvSpPr>
          <p:nvPr>
            <p:ph type="ctrTitle"/>
          </p:nvPr>
        </p:nvSpPr>
        <p:spPr>
          <a:xfrm>
            <a:off x="1524000" y="1122363"/>
            <a:ext cx="9144000" cy="538657"/>
          </a:xfrm>
        </p:spPr>
        <p:txBody>
          <a:bodyPr/>
          <a:lstStyle/>
          <a:p>
            <a:r>
              <a:rPr lang="en-GB" sz="2800" b="1" kern="0" dirty="0">
                <a:solidFill>
                  <a:srgbClr val="0072C6"/>
                </a:solidFill>
                <a:latin typeface="Arial"/>
              </a:rPr>
              <a:t>Dental Foundation Training (DFT)</a:t>
            </a:r>
            <a:endParaRPr lang="en-GB" dirty="0"/>
          </a:p>
        </p:txBody>
      </p:sp>
      <p:sp>
        <p:nvSpPr>
          <p:cNvPr id="3" name="Subtitle 2">
            <a:extLst>
              <a:ext uri="{FF2B5EF4-FFF2-40B4-BE49-F238E27FC236}">
                <a16:creationId xmlns:a16="http://schemas.microsoft.com/office/drawing/2014/main" id="{F72C67AD-8B75-4E24-A979-2CDBA7DFC64A}"/>
              </a:ext>
            </a:extLst>
          </p:cNvPr>
          <p:cNvSpPr>
            <a:spLocks noGrp="1"/>
          </p:cNvSpPr>
          <p:nvPr>
            <p:ph type="subTitle" idx="1"/>
          </p:nvPr>
        </p:nvSpPr>
        <p:spPr>
          <a:xfrm>
            <a:off x="1524000" y="1837189"/>
            <a:ext cx="9144000" cy="3420611"/>
          </a:xfrm>
        </p:spPr>
        <p:txBody>
          <a:bodyPr/>
          <a:lstStyle/>
          <a:p>
            <a:pPr marL="285750" indent="-285750" algn="l">
              <a:buFont typeface="Arial" pitchFamily="34" charset="0"/>
              <a:buChar char="•"/>
            </a:pPr>
            <a:r>
              <a:rPr lang="en-GB" sz="2800" dirty="0">
                <a:solidFill>
                  <a:srgbClr val="0072C6"/>
                </a:solidFill>
                <a:latin typeface="Arial" panose="020B0604020202020204" pitchFamily="34" charset="0"/>
                <a:cs typeface="Arial" panose="020B0604020202020204" pitchFamily="34" charset="0"/>
              </a:rPr>
              <a:t>DFT is a year’s employment and training generally within NHS General or Personal Dental Services and satisfactory completion allows unsupervised entry to the NHS Performers List in England and Wales and Health Boards in Scotland and Northern Ireland</a:t>
            </a:r>
          </a:p>
          <a:p>
            <a:pPr marL="285750" indent="-285750" algn="l">
              <a:buFont typeface="Arial" pitchFamily="34" charset="0"/>
              <a:buChar char="•"/>
            </a:pPr>
            <a:endParaRPr lang="en-GB" sz="2800" dirty="0">
              <a:solidFill>
                <a:srgbClr val="0072C6"/>
              </a:solidFill>
              <a:latin typeface="Arial" panose="020B0604020202020204" pitchFamily="34" charset="0"/>
              <a:cs typeface="Arial" panose="020B0604020202020204" pitchFamily="34" charset="0"/>
            </a:endParaRPr>
          </a:p>
          <a:p>
            <a:pPr marL="285750" indent="-285750" algn="l">
              <a:buFont typeface="Arial" pitchFamily="34" charset="0"/>
              <a:buChar char="•"/>
            </a:pPr>
            <a:r>
              <a:rPr lang="en-GB" sz="2800" dirty="0">
                <a:solidFill>
                  <a:srgbClr val="0072C6"/>
                </a:solidFill>
                <a:latin typeface="Arial" panose="020B0604020202020204" pitchFamily="34" charset="0"/>
                <a:cs typeface="Arial" panose="020B0604020202020204" pitchFamily="34" charset="0"/>
              </a:rPr>
              <a:t>The recruitment process is a competitive assessment for a job</a:t>
            </a:r>
          </a:p>
          <a:p>
            <a:endParaRPr lang="en-GB" dirty="0"/>
          </a:p>
        </p:txBody>
      </p:sp>
    </p:spTree>
    <p:extLst>
      <p:ext uri="{BB962C8B-B14F-4D97-AF65-F5344CB8AC3E}">
        <p14:creationId xmlns:p14="http://schemas.microsoft.com/office/powerpoint/2010/main" val="3662293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E413C-A267-49BE-AFA4-C0D9533D0D30}"/>
              </a:ext>
            </a:extLst>
          </p:cNvPr>
          <p:cNvSpPr>
            <a:spLocks noGrp="1"/>
          </p:cNvSpPr>
          <p:nvPr>
            <p:ph type="title"/>
          </p:nvPr>
        </p:nvSpPr>
        <p:spPr>
          <a:xfrm>
            <a:off x="838200" y="365126"/>
            <a:ext cx="10515600" cy="792556"/>
          </a:xfrm>
        </p:spPr>
        <p:txBody>
          <a:bodyPr>
            <a:normAutofit/>
          </a:bodyPr>
          <a:lstStyle/>
          <a:p>
            <a:r>
              <a:rPr lang="en-GB" sz="2800" b="1" kern="0" dirty="0">
                <a:solidFill>
                  <a:srgbClr val="0072C6"/>
                </a:solidFill>
                <a:latin typeface="Arial"/>
              </a:rPr>
              <a:t>Example Multiple Choice Question </a:t>
            </a:r>
          </a:p>
        </p:txBody>
      </p:sp>
      <p:sp>
        <p:nvSpPr>
          <p:cNvPr id="3" name="Content Placeholder 2">
            <a:extLst>
              <a:ext uri="{FF2B5EF4-FFF2-40B4-BE49-F238E27FC236}">
                <a16:creationId xmlns:a16="http://schemas.microsoft.com/office/drawing/2014/main" id="{60A78BC7-70B2-4691-8D42-7FFF3C9C1296}"/>
              </a:ext>
            </a:extLst>
          </p:cNvPr>
          <p:cNvSpPr>
            <a:spLocks noGrp="1"/>
          </p:cNvSpPr>
          <p:nvPr>
            <p:ph idx="1"/>
          </p:nvPr>
        </p:nvSpPr>
        <p:spPr>
          <a:xfrm>
            <a:off x="838200" y="1157682"/>
            <a:ext cx="10515600" cy="5019281"/>
          </a:xfrm>
        </p:spPr>
        <p:txBody>
          <a:bodyPr>
            <a:normAutofit fontScale="77500" lnSpcReduction="20000"/>
          </a:bodyPr>
          <a:lstStyle/>
          <a:p>
            <a:pPr marL="0" indent="0" algn="just">
              <a:lnSpc>
                <a:spcPct val="120000"/>
              </a:lnSpc>
              <a:spcBef>
                <a:spcPts val="600"/>
              </a:spcBef>
              <a:spcAft>
                <a:spcPts val="1200"/>
              </a:spcAft>
              <a:buNone/>
              <a:defRPr/>
            </a:pPr>
            <a:r>
              <a:rPr lang="en-GB" dirty="0">
                <a:solidFill>
                  <a:srgbClr val="0072C6"/>
                </a:solidFill>
                <a:latin typeface="Arial" panose="020B0604020202020204" pitchFamily="34" charset="0"/>
                <a:cs typeface="Arial" panose="020B0604020202020204" pitchFamily="34" charset="0"/>
              </a:rPr>
              <a:t>A 5 year old girl comes to see you with her mother. The family are new to the practice. The child looks dirty and unkempt. On examination, the child has a very neglected mouth and 4 deciduous teeth that are rotten. </a:t>
            </a:r>
            <a:endParaRPr lang="en-GB" sz="800" u="sng" dirty="0">
              <a:solidFill>
                <a:srgbClr val="0072C6"/>
              </a:solidFill>
              <a:latin typeface="Arial" panose="020B0604020202020204" pitchFamily="34" charset="0"/>
              <a:ea typeface="Times New Roman" pitchFamily="18" charset="0"/>
              <a:cs typeface="Arial" panose="020B0604020202020204" pitchFamily="34" charset="0"/>
            </a:endParaRPr>
          </a:p>
          <a:p>
            <a:pPr marL="0" indent="0" algn="just">
              <a:lnSpc>
                <a:spcPct val="120000"/>
              </a:lnSpc>
              <a:spcBef>
                <a:spcPts val="600"/>
              </a:spcBef>
              <a:spcAft>
                <a:spcPts val="600"/>
              </a:spcAft>
              <a:buNone/>
              <a:defRPr/>
            </a:pPr>
            <a:r>
              <a:rPr lang="en-GB" i="1" dirty="0">
                <a:solidFill>
                  <a:srgbClr val="0072C6"/>
                </a:solidFill>
              </a:rPr>
              <a:t> </a:t>
            </a:r>
            <a:r>
              <a:rPr lang="en-GB" i="1" dirty="0">
                <a:solidFill>
                  <a:srgbClr val="0072C6"/>
                </a:solidFill>
                <a:latin typeface="Arial" panose="020B0604020202020204" pitchFamily="34" charset="0"/>
                <a:cs typeface="Arial" panose="020B0604020202020204" pitchFamily="34" charset="0"/>
              </a:rPr>
              <a:t>Choose the THREE most immediate appropriate actions to take in this situation:</a:t>
            </a:r>
          </a:p>
          <a:p>
            <a:pPr marL="457200" indent="-457200" algn="just">
              <a:lnSpc>
                <a:spcPct val="120000"/>
              </a:lnSpc>
              <a:spcBef>
                <a:spcPts val="600"/>
              </a:spcBef>
              <a:buFont typeface="+mj-lt"/>
              <a:buAutoNum type="alphaUcPeriod"/>
              <a:defRPr/>
            </a:pPr>
            <a:r>
              <a:rPr lang="en-GB" sz="2300" i="1" dirty="0">
                <a:solidFill>
                  <a:srgbClr val="0072C6"/>
                </a:solidFill>
                <a:latin typeface="Arial" panose="020B0604020202020204" pitchFamily="34" charset="0"/>
                <a:cs typeface="Arial" panose="020B0604020202020204" pitchFamily="34" charset="0"/>
              </a:rPr>
              <a:t>Ask the mother what, if anything, a previous dentist has said about her daughter’s teeth.</a:t>
            </a:r>
          </a:p>
          <a:p>
            <a:pPr marL="457200" indent="-457200" algn="just">
              <a:lnSpc>
                <a:spcPct val="120000"/>
              </a:lnSpc>
              <a:spcBef>
                <a:spcPts val="600"/>
              </a:spcBef>
              <a:buFont typeface="+mj-lt"/>
              <a:buAutoNum type="alphaUcPeriod"/>
              <a:defRPr/>
            </a:pPr>
            <a:r>
              <a:rPr lang="en-GB" sz="2300" i="1" dirty="0">
                <a:solidFill>
                  <a:srgbClr val="0072C6"/>
                </a:solidFill>
                <a:latin typeface="Arial" panose="020B0604020202020204" pitchFamily="34" charset="0"/>
                <a:cs typeface="Arial" panose="020B0604020202020204" pitchFamily="34" charset="0"/>
              </a:rPr>
              <a:t>Tell the mother that it is her responsibility to care for her daughter’s teeth. </a:t>
            </a:r>
          </a:p>
          <a:p>
            <a:pPr marL="457200" indent="-457200" algn="just">
              <a:lnSpc>
                <a:spcPct val="120000"/>
              </a:lnSpc>
              <a:spcBef>
                <a:spcPts val="600"/>
              </a:spcBef>
              <a:buFont typeface="+mj-lt"/>
              <a:buAutoNum type="alphaUcPeriod"/>
              <a:defRPr/>
            </a:pPr>
            <a:r>
              <a:rPr lang="en-GB" sz="2300" i="1" dirty="0">
                <a:solidFill>
                  <a:srgbClr val="0072C6"/>
                </a:solidFill>
                <a:latin typeface="Arial" panose="020B0604020202020204" pitchFamily="34" charset="0"/>
                <a:cs typeface="Arial" panose="020B0604020202020204" pitchFamily="34" charset="0"/>
              </a:rPr>
              <a:t>Ask the mother what teeth hygiene routine the child practices.</a:t>
            </a:r>
          </a:p>
          <a:p>
            <a:pPr marL="457200" indent="-457200" algn="just">
              <a:lnSpc>
                <a:spcPct val="120000"/>
              </a:lnSpc>
              <a:spcBef>
                <a:spcPts val="600"/>
              </a:spcBef>
              <a:buFont typeface="+mj-lt"/>
              <a:buAutoNum type="alphaUcPeriod"/>
              <a:defRPr/>
            </a:pPr>
            <a:r>
              <a:rPr lang="en-GB" sz="2300" i="1" dirty="0">
                <a:solidFill>
                  <a:srgbClr val="0072C6"/>
                </a:solidFill>
                <a:latin typeface="Arial" panose="020B0604020202020204" pitchFamily="34" charset="0"/>
                <a:cs typeface="Arial" panose="020B0604020202020204" pitchFamily="34" charset="0"/>
              </a:rPr>
              <a:t>Ask the mother to make a follow-up appointment for the child.</a:t>
            </a:r>
          </a:p>
          <a:p>
            <a:pPr marL="457200" indent="-457200" algn="just">
              <a:lnSpc>
                <a:spcPct val="120000"/>
              </a:lnSpc>
              <a:spcBef>
                <a:spcPts val="600"/>
              </a:spcBef>
              <a:buFont typeface="+mj-lt"/>
              <a:buAutoNum type="alphaUcPeriod"/>
              <a:defRPr/>
            </a:pPr>
            <a:r>
              <a:rPr lang="en-GB" sz="2300" i="1" dirty="0">
                <a:solidFill>
                  <a:srgbClr val="0072C6"/>
                </a:solidFill>
                <a:latin typeface="Arial" panose="020B0604020202020204" pitchFamily="34" charset="0"/>
                <a:cs typeface="Arial" panose="020B0604020202020204" pitchFamily="34" charset="0"/>
              </a:rPr>
              <a:t>Try to seek more information on the family from their GP.</a:t>
            </a:r>
          </a:p>
          <a:p>
            <a:pPr marL="457200" indent="-457200" algn="just">
              <a:lnSpc>
                <a:spcPct val="120000"/>
              </a:lnSpc>
              <a:spcBef>
                <a:spcPts val="600"/>
              </a:spcBef>
              <a:buFont typeface="+mj-lt"/>
              <a:buAutoNum type="alphaUcPeriod"/>
              <a:defRPr/>
            </a:pPr>
            <a:r>
              <a:rPr lang="en-GB" sz="2300" i="1" dirty="0">
                <a:solidFill>
                  <a:srgbClr val="0072C6"/>
                </a:solidFill>
                <a:latin typeface="Arial" panose="020B0604020202020204" pitchFamily="34" charset="0"/>
                <a:cs typeface="Arial" panose="020B0604020202020204" pitchFamily="34" charset="0"/>
              </a:rPr>
              <a:t>Inform your trainer in the practice about your observations.</a:t>
            </a:r>
          </a:p>
          <a:p>
            <a:pPr marL="457200" indent="-457200" algn="just">
              <a:lnSpc>
                <a:spcPct val="120000"/>
              </a:lnSpc>
              <a:spcBef>
                <a:spcPts val="600"/>
              </a:spcBef>
              <a:buFont typeface="+mj-lt"/>
              <a:buAutoNum type="alphaUcPeriod"/>
              <a:defRPr/>
            </a:pPr>
            <a:r>
              <a:rPr lang="en-GB" sz="2300" i="1" dirty="0">
                <a:solidFill>
                  <a:srgbClr val="0072C6"/>
                </a:solidFill>
                <a:latin typeface="Arial" panose="020B0604020202020204" pitchFamily="34" charset="0"/>
                <a:cs typeface="Arial" panose="020B0604020202020204" pitchFamily="34" charset="0"/>
              </a:rPr>
              <a:t>Tell the mother about the risks associated with poor teeth hygiene.</a:t>
            </a:r>
          </a:p>
          <a:p>
            <a:pPr marL="457200" indent="-457200" algn="just">
              <a:lnSpc>
                <a:spcPct val="120000"/>
              </a:lnSpc>
              <a:spcBef>
                <a:spcPts val="600"/>
              </a:spcBef>
              <a:buFont typeface="+mj-lt"/>
              <a:buAutoNum type="alphaUcPeriod"/>
              <a:defRPr/>
            </a:pPr>
            <a:r>
              <a:rPr lang="en-GB" sz="2300" i="1" dirty="0">
                <a:solidFill>
                  <a:srgbClr val="0072C6"/>
                </a:solidFill>
                <a:latin typeface="Arial" panose="020B0604020202020204" pitchFamily="34" charset="0"/>
                <a:cs typeface="Arial" panose="020B0604020202020204" pitchFamily="34" charset="0"/>
              </a:rPr>
              <a:t>Inform the mother that you will need to escalate her daughter’s case.</a:t>
            </a:r>
          </a:p>
          <a:p>
            <a:pPr algn="just">
              <a:defRPr/>
            </a:pPr>
            <a:endParaRPr lang="en-GB" i="1" u="sng" dirty="0">
              <a:solidFill>
                <a:schemeClr val="accent4">
                  <a:lumMod val="50000"/>
                </a:schemeClr>
              </a:solidFill>
              <a:ea typeface="Times New Roman" pitchFamily="18" charset="0"/>
              <a:cs typeface="Times New Roman" pitchFamily="18" charset="0"/>
            </a:endParaRPr>
          </a:p>
          <a:p>
            <a:endParaRPr lang="en-GB" dirty="0"/>
          </a:p>
        </p:txBody>
      </p:sp>
    </p:spTree>
    <p:extLst>
      <p:ext uri="{BB962C8B-B14F-4D97-AF65-F5344CB8AC3E}">
        <p14:creationId xmlns:p14="http://schemas.microsoft.com/office/powerpoint/2010/main" val="1990654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11E80-0015-4548-B79A-77170DAA697A}"/>
              </a:ext>
            </a:extLst>
          </p:cNvPr>
          <p:cNvSpPr>
            <a:spLocks noGrp="1"/>
          </p:cNvSpPr>
          <p:nvPr>
            <p:ph type="title"/>
          </p:nvPr>
        </p:nvSpPr>
        <p:spPr/>
        <p:txBody>
          <a:bodyPr/>
          <a:lstStyle/>
          <a:p>
            <a:r>
              <a:rPr lang="en-GB" sz="2800" b="1" kern="0" dirty="0">
                <a:solidFill>
                  <a:srgbClr val="0072C6"/>
                </a:solidFill>
                <a:latin typeface="Arial"/>
              </a:rPr>
              <a:t>Preferencing of Schemes – </a:t>
            </a:r>
            <a:br>
              <a:rPr lang="en-GB" sz="2800" b="1" kern="0" dirty="0">
                <a:solidFill>
                  <a:srgbClr val="0072C6"/>
                </a:solidFill>
                <a:latin typeface="Arial"/>
              </a:rPr>
            </a:br>
            <a:r>
              <a:rPr lang="en-GB" sz="2800" b="1" kern="0" dirty="0">
                <a:solidFill>
                  <a:srgbClr val="0072C6"/>
                </a:solidFill>
                <a:latin typeface="Arial"/>
              </a:rPr>
              <a:t>December 2020 to May 2021</a:t>
            </a:r>
            <a:endParaRPr lang="en-GB" dirty="0"/>
          </a:p>
        </p:txBody>
      </p:sp>
      <p:sp>
        <p:nvSpPr>
          <p:cNvPr id="3" name="Content Placeholder 2">
            <a:extLst>
              <a:ext uri="{FF2B5EF4-FFF2-40B4-BE49-F238E27FC236}">
                <a16:creationId xmlns:a16="http://schemas.microsoft.com/office/drawing/2014/main" id="{82FBA569-88CB-4F5F-B0DB-CF0EB8F80133}"/>
              </a:ext>
            </a:extLst>
          </p:cNvPr>
          <p:cNvSpPr>
            <a:spLocks noGrp="1"/>
          </p:cNvSpPr>
          <p:nvPr>
            <p:ph idx="1"/>
          </p:nvPr>
        </p:nvSpPr>
        <p:spPr/>
        <p:txBody>
          <a:bodyPr>
            <a:normAutofit/>
          </a:bodyPr>
          <a:lstStyle/>
          <a:p>
            <a:pPr>
              <a:lnSpc>
                <a:spcPct val="100000"/>
              </a:lnSpc>
            </a:pPr>
            <a:r>
              <a:rPr lang="en-GB" sz="2600" dirty="0">
                <a:solidFill>
                  <a:srgbClr val="0070C0"/>
                </a:solidFill>
                <a:latin typeface="Arial" panose="020B0604020202020204" pitchFamily="34" charset="0"/>
                <a:cs typeface="Arial" panose="020B0604020202020204" pitchFamily="34" charset="0"/>
              </a:rPr>
              <a:t>Details of schemes will be published on Oriel</a:t>
            </a:r>
            <a:endParaRPr lang="en-GB" sz="2600" b="0" dirty="0">
              <a:solidFill>
                <a:srgbClr val="0070C0"/>
              </a:solidFill>
              <a:latin typeface="Arial" panose="020B0604020202020204" pitchFamily="34" charset="0"/>
              <a:cs typeface="Arial" panose="020B0604020202020204" pitchFamily="34" charset="0"/>
            </a:endParaRPr>
          </a:p>
          <a:p>
            <a:pPr>
              <a:lnSpc>
                <a:spcPct val="100000"/>
              </a:lnSpc>
            </a:pPr>
            <a:r>
              <a:rPr lang="en-US" sz="2600" dirty="0">
                <a:solidFill>
                  <a:srgbClr val="0070C0"/>
                </a:solidFill>
                <a:latin typeface="Arial" panose="020B0604020202020204" pitchFamily="34" charset="0"/>
                <a:cs typeface="Arial" panose="020B0604020202020204" pitchFamily="34" charset="0"/>
              </a:rPr>
              <a:t>Each HEE Area/Deanery will contact you regarding the process for local allocation to practices when in a position to do so</a:t>
            </a:r>
          </a:p>
          <a:p>
            <a:pPr>
              <a:lnSpc>
                <a:spcPct val="100000"/>
              </a:lnSpc>
            </a:pPr>
            <a:r>
              <a:rPr lang="en-GB" sz="2600" dirty="0">
                <a:solidFill>
                  <a:srgbClr val="0070C0"/>
                </a:solidFill>
                <a:latin typeface="Arial" panose="020B0604020202020204" pitchFamily="34" charset="0"/>
                <a:cs typeface="Arial" panose="020B0604020202020204" pitchFamily="34" charset="0"/>
              </a:rPr>
              <a:t>All applicants will be required to complete their preferences via Oriel</a:t>
            </a:r>
            <a:endParaRPr lang="en-GB" sz="2600" b="0" dirty="0">
              <a:solidFill>
                <a:srgbClr val="0070C0"/>
              </a:solidFill>
              <a:latin typeface="Arial" panose="020B0604020202020204" pitchFamily="34" charset="0"/>
              <a:cs typeface="Arial" panose="020B0604020202020204" pitchFamily="34" charset="0"/>
            </a:endParaRPr>
          </a:p>
          <a:p>
            <a:pPr>
              <a:lnSpc>
                <a:spcPct val="100000"/>
              </a:lnSpc>
            </a:pPr>
            <a:r>
              <a:rPr lang="en-GB" sz="2600" dirty="0">
                <a:solidFill>
                  <a:srgbClr val="0070C0"/>
                </a:solidFill>
                <a:latin typeface="Arial" panose="020B0604020202020204" pitchFamily="34" charset="0"/>
                <a:cs typeface="Arial" panose="020B0604020202020204" pitchFamily="34" charset="0"/>
              </a:rPr>
              <a:t>Preferencing Opens:  12 December 2020</a:t>
            </a:r>
            <a:endParaRPr lang="en-GB" sz="2600" b="0" dirty="0">
              <a:solidFill>
                <a:schemeClr val="accent2">
                  <a:lumMod val="40000"/>
                  <a:lumOff val="60000"/>
                </a:schemeClr>
              </a:solidFill>
              <a:latin typeface="Arial" panose="020B0604020202020204" pitchFamily="34" charset="0"/>
              <a:cs typeface="Arial" panose="020B0604020202020204" pitchFamily="34" charset="0"/>
            </a:endParaRPr>
          </a:p>
          <a:p>
            <a:pPr>
              <a:lnSpc>
                <a:spcPct val="100000"/>
              </a:lnSpc>
            </a:pPr>
            <a:r>
              <a:rPr lang="en-GB" sz="2600" dirty="0">
                <a:solidFill>
                  <a:srgbClr val="0070C0"/>
                </a:solidFill>
                <a:latin typeface="Arial" panose="020B0604020202020204" pitchFamily="34" charset="0"/>
                <a:cs typeface="Arial" panose="020B0604020202020204" pitchFamily="34" charset="0"/>
              </a:rPr>
              <a:t>Preferencing Closes:  13 May 2021</a:t>
            </a:r>
            <a:endParaRPr lang="en-GB" sz="2600" b="0" dirty="0">
              <a:solidFill>
                <a:schemeClr val="accent2">
                  <a:lumMod val="40000"/>
                  <a:lumOff val="60000"/>
                </a:schemeClr>
              </a:solidFill>
              <a:latin typeface="Arial" panose="020B0604020202020204" pitchFamily="34" charset="0"/>
              <a:cs typeface="Arial" panose="020B0604020202020204" pitchFamily="34" charset="0"/>
            </a:endParaRPr>
          </a:p>
          <a:p>
            <a:pPr>
              <a:lnSpc>
                <a:spcPct val="100000"/>
              </a:lnSpc>
            </a:pPr>
            <a:r>
              <a:rPr lang="en-GB" sz="2600" dirty="0">
                <a:solidFill>
                  <a:srgbClr val="0070C0"/>
                </a:solidFill>
                <a:latin typeface="Arial" panose="020B0604020202020204" pitchFamily="34" charset="0"/>
                <a:cs typeface="Arial" panose="020B0604020202020204" pitchFamily="34" charset="0"/>
              </a:rPr>
              <a:t>You are urged to positively preference all schemes in which you are willing to train.   Failure to do so may result in you preferencing yourself out</a:t>
            </a:r>
          </a:p>
          <a:p>
            <a:endParaRPr lang="en-GB" dirty="0"/>
          </a:p>
        </p:txBody>
      </p:sp>
    </p:spTree>
    <p:extLst>
      <p:ext uri="{BB962C8B-B14F-4D97-AF65-F5344CB8AC3E}">
        <p14:creationId xmlns:p14="http://schemas.microsoft.com/office/powerpoint/2010/main" val="827444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FAF99-9AD4-44C2-A8C2-8FB7EBB1ABAC}"/>
              </a:ext>
            </a:extLst>
          </p:cNvPr>
          <p:cNvSpPr>
            <a:spLocks noGrp="1"/>
          </p:cNvSpPr>
          <p:nvPr>
            <p:ph type="title"/>
          </p:nvPr>
        </p:nvSpPr>
        <p:spPr>
          <a:xfrm>
            <a:off x="838200" y="365125"/>
            <a:ext cx="10515600" cy="599609"/>
          </a:xfrm>
        </p:spPr>
        <p:txBody>
          <a:bodyPr/>
          <a:lstStyle/>
          <a:p>
            <a:r>
              <a:rPr lang="en-GB" sz="2800" b="1" kern="0" dirty="0">
                <a:solidFill>
                  <a:srgbClr val="0072C6"/>
                </a:solidFill>
                <a:latin typeface="Arial"/>
              </a:rPr>
              <a:t>After the Situational Judgement Test</a:t>
            </a:r>
            <a:endParaRPr lang="en-GB" dirty="0"/>
          </a:p>
        </p:txBody>
      </p:sp>
      <p:sp>
        <p:nvSpPr>
          <p:cNvPr id="3" name="Content Placeholder 2">
            <a:extLst>
              <a:ext uri="{FF2B5EF4-FFF2-40B4-BE49-F238E27FC236}">
                <a16:creationId xmlns:a16="http://schemas.microsoft.com/office/drawing/2014/main" id="{B9D19AEB-1466-4A60-A5FD-4E1A7B043DEA}"/>
              </a:ext>
            </a:extLst>
          </p:cNvPr>
          <p:cNvSpPr>
            <a:spLocks noGrp="1"/>
          </p:cNvSpPr>
          <p:nvPr>
            <p:ph idx="1"/>
          </p:nvPr>
        </p:nvSpPr>
        <p:spPr>
          <a:xfrm>
            <a:off x="838200" y="1280646"/>
            <a:ext cx="10515600" cy="5212229"/>
          </a:xfrm>
        </p:spPr>
        <p:txBody>
          <a:bodyPr>
            <a:normAutofit fontScale="85000" lnSpcReduction="20000"/>
          </a:bodyPr>
          <a:lstStyle/>
          <a:p>
            <a:pPr>
              <a:lnSpc>
                <a:spcPct val="110000"/>
              </a:lnSpc>
              <a:spcBef>
                <a:spcPts val="600"/>
              </a:spcBef>
              <a:spcAft>
                <a:spcPts val="1200"/>
              </a:spcAft>
            </a:pPr>
            <a:r>
              <a:rPr lang="en-GB" b="0" dirty="0">
                <a:solidFill>
                  <a:srgbClr val="0070C0"/>
                </a:solidFill>
                <a:latin typeface="Arial" panose="020B0604020202020204" pitchFamily="34" charset="0"/>
                <a:cs typeface="Arial" panose="020B0604020202020204" pitchFamily="34" charset="0"/>
              </a:rPr>
              <a:t>All scores </a:t>
            </a:r>
            <a:r>
              <a:rPr lang="en-GB" dirty="0">
                <a:solidFill>
                  <a:srgbClr val="0070C0"/>
                </a:solidFill>
                <a:latin typeface="Arial" panose="020B0604020202020204" pitchFamily="34" charset="0"/>
                <a:cs typeface="Arial" panose="020B0604020202020204" pitchFamily="34" charset="0"/>
              </a:rPr>
              <a:t>will be collated and nationally ranked</a:t>
            </a:r>
          </a:p>
          <a:p>
            <a:pPr>
              <a:lnSpc>
                <a:spcPct val="110000"/>
              </a:lnSpc>
              <a:spcBef>
                <a:spcPts val="600"/>
              </a:spcBef>
              <a:spcAft>
                <a:spcPts val="1200"/>
              </a:spcAft>
            </a:pPr>
            <a:r>
              <a:rPr lang="en-GB" b="0" dirty="0">
                <a:solidFill>
                  <a:srgbClr val="0070C0"/>
                </a:solidFill>
                <a:latin typeface="Arial" panose="020B0604020202020204" pitchFamily="34" charset="0"/>
                <a:cs typeface="Arial" panose="020B0604020202020204" pitchFamily="34" charset="0"/>
              </a:rPr>
              <a:t>Offers to a scheme will be made from 10 June 2021 according to ranking and preference. </a:t>
            </a:r>
            <a:r>
              <a:rPr lang="en-GB" b="1" dirty="0">
                <a:solidFill>
                  <a:srgbClr val="0070C0"/>
                </a:solidFill>
                <a:latin typeface="Arial" panose="020B0604020202020204" pitchFamily="34" charset="0"/>
                <a:cs typeface="Arial" panose="020B0604020202020204" pitchFamily="34" charset="0"/>
              </a:rPr>
              <a:t>Applicants will be given 48 hours to accept or decline a post</a:t>
            </a:r>
            <a:endParaRPr lang="en-GB" b="0" dirty="0">
              <a:solidFill>
                <a:srgbClr val="0070C0"/>
              </a:solidFill>
              <a:latin typeface="Arial" panose="020B0604020202020204" pitchFamily="34" charset="0"/>
              <a:cs typeface="Arial" panose="020B0604020202020204" pitchFamily="34" charset="0"/>
            </a:endParaRPr>
          </a:p>
          <a:p>
            <a:pPr>
              <a:lnSpc>
                <a:spcPct val="110000"/>
              </a:lnSpc>
              <a:spcBef>
                <a:spcPts val="600"/>
              </a:spcBef>
              <a:spcAft>
                <a:spcPts val="1200"/>
              </a:spcAft>
            </a:pPr>
            <a:r>
              <a:rPr lang="en-GB" b="0" dirty="0">
                <a:solidFill>
                  <a:srgbClr val="0070C0"/>
                </a:solidFill>
                <a:latin typeface="Arial" panose="020B0604020202020204" pitchFamily="34" charset="0"/>
                <a:cs typeface="Arial" panose="020B0604020202020204" pitchFamily="34" charset="0"/>
              </a:rPr>
              <a:t>Upgrading will be available for one week after initial offers which means that should a higher ranked preference become available before then, you may be offered this. Once the upgrade deadline has passed, no more upgrades will occur. </a:t>
            </a:r>
          </a:p>
          <a:p>
            <a:pPr>
              <a:lnSpc>
                <a:spcPct val="110000"/>
              </a:lnSpc>
              <a:spcBef>
                <a:spcPts val="600"/>
              </a:spcBef>
            </a:pPr>
            <a:r>
              <a:rPr lang="en-GB" b="0" dirty="0">
                <a:solidFill>
                  <a:srgbClr val="0070C0"/>
                </a:solidFill>
                <a:latin typeface="Arial" panose="020B0604020202020204" pitchFamily="34" charset="0"/>
                <a:cs typeface="Arial" panose="020B0604020202020204" pitchFamily="34" charset="0"/>
              </a:rPr>
              <a:t>Offer of a post will be according to ranking and preferences and will be subject to: </a:t>
            </a:r>
          </a:p>
          <a:p>
            <a:pPr lvl="2">
              <a:lnSpc>
                <a:spcPct val="110000"/>
              </a:lnSpc>
              <a:spcBef>
                <a:spcPts val="600"/>
              </a:spcBef>
              <a:buFontTx/>
              <a:buChar char="-"/>
            </a:pPr>
            <a:r>
              <a:rPr lang="en-GB" sz="2400" dirty="0">
                <a:solidFill>
                  <a:srgbClr val="0070C0"/>
                </a:solidFill>
                <a:latin typeface="Arial" panose="020B0604020202020204" pitchFamily="34" charset="0"/>
                <a:cs typeface="Arial" panose="020B0604020202020204" pitchFamily="34" charset="0"/>
              </a:rPr>
              <a:t>BDS or equivalent </a:t>
            </a:r>
          </a:p>
          <a:p>
            <a:pPr lvl="2">
              <a:lnSpc>
                <a:spcPct val="110000"/>
              </a:lnSpc>
              <a:spcBef>
                <a:spcPts val="600"/>
              </a:spcBef>
              <a:buFontTx/>
              <a:buChar char="-"/>
            </a:pPr>
            <a:r>
              <a:rPr lang="en-GB" sz="2400" dirty="0">
                <a:solidFill>
                  <a:srgbClr val="0070C0"/>
                </a:solidFill>
                <a:latin typeface="Arial" panose="020B0604020202020204" pitchFamily="34" charset="0"/>
                <a:cs typeface="Arial" panose="020B0604020202020204" pitchFamily="34" charset="0"/>
              </a:rPr>
              <a:t>Full GDC registration and eligibility for NHS Performers List entry by date of commencement of post.</a:t>
            </a:r>
          </a:p>
          <a:p>
            <a:pPr lvl="4">
              <a:buFontTx/>
              <a:buChar char="-"/>
            </a:pPr>
            <a:endParaRPr lang="en-GB" dirty="0">
              <a:solidFill>
                <a:srgbClr val="0070C0"/>
              </a:solidFill>
            </a:endParaRPr>
          </a:p>
          <a:p>
            <a:pPr lvl="4">
              <a:buFontTx/>
              <a:buChar char="-"/>
            </a:pPr>
            <a:endParaRPr lang="en-GB" dirty="0">
              <a:solidFill>
                <a:srgbClr val="0070C0"/>
              </a:solidFill>
            </a:endParaRPr>
          </a:p>
          <a:p>
            <a:pPr marL="412750" lvl="4" indent="0">
              <a:buNone/>
            </a:pPr>
            <a:endParaRPr lang="en-GB" dirty="0">
              <a:solidFill>
                <a:srgbClr val="0070C0"/>
              </a:solidFill>
            </a:endParaRPr>
          </a:p>
          <a:p>
            <a:pPr lvl="4"/>
            <a:endParaRPr lang="en-GB" dirty="0">
              <a:solidFill>
                <a:srgbClr val="0070C0"/>
              </a:solidFill>
            </a:endParaRPr>
          </a:p>
          <a:p>
            <a:endParaRPr lang="en-GB" dirty="0"/>
          </a:p>
        </p:txBody>
      </p:sp>
    </p:spTree>
    <p:extLst>
      <p:ext uri="{BB962C8B-B14F-4D97-AF65-F5344CB8AC3E}">
        <p14:creationId xmlns:p14="http://schemas.microsoft.com/office/powerpoint/2010/main" val="3719560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D8FC1-F4C7-4A85-BA39-4DCFF358DB5B}"/>
              </a:ext>
            </a:extLst>
          </p:cNvPr>
          <p:cNvSpPr>
            <a:spLocks noGrp="1"/>
          </p:cNvSpPr>
          <p:nvPr>
            <p:ph type="title"/>
          </p:nvPr>
        </p:nvSpPr>
        <p:spPr>
          <a:xfrm>
            <a:off x="838200" y="365125"/>
            <a:ext cx="10515600" cy="1178449"/>
          </a:xfrm>
        </p:spPr>
        <p:txBody>
          <a:bodyPr>
            <a:normAutofit fontScale="90000"/>
          </a:bodyPr>
          <a:lstStyle/>
          <a:p>
            <a:r>
              <a:rPr lang="en-GB" sz="3100" b="1" kern="0" dirty="0">
                <a:solidFill>
                  <a:srgbClr val="0072C6"/>
                </a:solidFill>
                <a:latin typeface="Arial"/>
              </a:rPr>
              <a:t>Offers and Allocation to Scheme</a:t>
            </a:r>
            <a:br>
              <a:rPr lang="en-GB" sz="2800" b="1" kern="0" dirty="0">
                <a:solidFill>
                  <a:srgbClr val="0072C6"/>
                </a:solidFill>
                <a:latin typeface="Arial"/>
              </a:rPr>
            </a:br>
            <a:br>
              <a:rPr lang="en-GB" sz="2800" b="1" kern="0" dirty="0">
                <a:solidFill>
                  <a:srgbClr val="0072C6"/>
                </a:solidFill>
                <a:latin typeface="Arial"/>
              </a:rPr>
            </a:br>
            <a:endParaRPr lang="en-GB" dirty="0"/>
          </a:p>
        </p:txBody>
      </p:sp>
      <p:sp>
        <p:nvSpPr>
          <p:cNvPr id="3" name="Content Placeholder 2">
            <a:extLst>
              <a:ext uri="{FF2B5EF4-FFF2-40B4-BE49-F238E27FC236}">
                <a16:creationId xmlns:a16="http://schemas.microsoft.com/office/drawing/2014/main" id="{E12318E4-5EB2-4DB1-8429-95252ED54582}"/>
              </a:ext>
            </a:extLst>
          </p:cNvPr>
          <p:cNvSpPr>
            <a:spLocks noGrp="1"/>
          </p:cNvSpPr>
          <p:nvPr>
            <p:ph idx="1"/>
          </p:nvPr>
        </p:nvSpPr>
        <p:spPr>
          <a:xfrm>
            <a:off x="981419" y="892366"/>
            <a:ext cx="10515600" cy="5791373"/>
          </a:xfrm>
        </p:spPr>
        <p:txBody>
          <a:bodyPr>
            <a:normAutofit fontScale="77500" lnSpcReduction="20000"/>
          </a:bodyPr>
          <a:lstStyle/>
          <a:p>
            <a:pPr>
              <a:buFont typeface="+mj-lt"/>
              <a:buAutoNum type="arabicPeriod"/>
            </a:pPr>
            <a:endParaRPr lang="en-GB" b="0" dirty="0">
              <a:solidFill>
                <a:srgbClr val="0070C0"/>
              </a:solidFill>
            </a:endParaRPr>
          </a:p>
          <a:p>
            <a:pPr marL="285750" indent="-285750">
              <a:lnSpc>
                <a:spcPct val="120000"/>
              </a:lnSpc>
              <a:spcBef>
                <a:spcPts val="600"/>
              </a:spcBef>
              <a:spcAft>
                <a:spcPts val="600"/>
              </a:spcAft>
            </a:pPr>
            <a:r>
              <a:rPr lang="en-GB" dirty="0">
                <a:solidFill>
                  <a:srgbClr val="0070C0"/>
                </a:solidFill>
                <a:latin typeface="Arial" panose="020B0604020202020204" pitchFamily="34" charset="0"/>
                <a:cs typeface="Arial" panose="020B0604020202020204" pitchFamily="34" charset="0"/>
              </a:rPr>
              <a:t>Allocation at this </a:t>
            </a:r>
            <a:r>
              <a:rPr lang="en-GB" dirty="0">
                <a:solidFill>
                  <a:srgbClr val="0072C6"/>
                </a:solidFill>
                <a:latin typeface="Arial" panose="020B0604020202020204" pitchFamily="34" charset="0"/>
                <a:cs typeface="Arial" panose="020B0604020202020204" pitchFamily="34" charset="0"/>
              </a:rPr>
              <a:t>stage is to scheme only. Matching to individual practices will occur in the local HEE Area/Deanery area later in the year once trainer recruitment has been completed</a:t>
            </a:r>
            <a:endParaRPr lang="en-GB" dirty="0">
              <a:solidFill>
                <a:srgbClr val="FF0000"/>
              </a:solidFill>
              <a:latin typeface="Arial" panose="020B0604020202020204" pitchFamily="34" charset="0"/>
              <a:cs typeface="Arial" panose="020B0604020202020204" pitchFamily="34" charset="0"/>
            </a:endParaRPr>
          </a:p>
          <a:p>
            <a:pPr marL="285750" indent="-285750">
              <a:lnSpc>
                <a:spcPct val="120000"/>
              </a:lnSpc>
              <a:spcBef>
                <a:spcPts val="600"/>
              </a:spcBef>
              <a:spcAft>
                <a:spcPts val="600"/>
              </a:spcAft>
            </a:pPr>
            <a:r>
              <a:rPr lang="en-GB" dirty="0">
                <a:solidFill>
                  <a:srgbClr val="0070C0"/>
                </a:solidFill>
                <a:latin typeface="Arial" panose="020B0604020202020204" pitchFamily="34" charset="0"/>
                <a:cs typeface="Arial" panose="020B0604020202020204" pitchFamily="34" charset="0"/>
              </a:rPr>
              <a:t>Each HEE Area/Deanery will publish information regarding local allocation to practices in 2021 once all  their trainers have been appointed</a:t>
            </a:r>
          </a:p>
          <a:p>
            <a:pPr marL="285750" indent="-285750">
              <a:lnSpc>
                <a:spcPct val="120000"/>
              </a:lnSpc>
              <a:spcBef>
                <a:spcPts val="600"/>
              </a:spcBef>
              <a:spcAft>
                <a:spcPts val="600"/>
              </a:spcAft>
            </a:pPr>
            <a:r>
              <a:rPr lang="en-GB" dirty="0">
                <a:solidFill>
                  <a:srgbClr val="0070C0"/>
                </a:solidFill>
                <a:latin typeface="Arial" panose="020B0604020202020204" pitchFamily="34" charset="0"/>
                <a:cs typeface="Arial" panose="020B0604020202020204" pitchFamily="34" charset="0"/>
              </a:rPr>
              <a:t>Provisional allocation to a practice will take place from June 2021 but is subject to change due to service configuration or trainer availability</a:t>
            </a:r>
          </a:p>
          <a:p>
            <a:pPr marL="285750" lvl="0" indent="-285750">
              <a:lnSpc>
                <a:spcPct val="120000"/>
              </a:lnSpc>
              <a:spcBef>
                <a:spcPts val="600"/>
              </a:spcBef>
              <a:spcAft>
                <a:spcPts val="600"/>
              </a:spcAft>
            </a:pPr>
            <a:r>
              <a:rPr lang="en-GB" dirty="0">
                <a:solidFill>
                  <a:srgbClr val="0072C6"/>
                </a:solidFill>
                <a:latin typeface="Arial" panose="020B0604020202020204" pitchFamily="34" charset="0"/>
                <a:cs typeface="Arial" panose="020B0604020202020204" pitchFamily="34" charset="0"/>
              </a:rPr>
              <a:t>UK dental school applicants will be given priority for a DFT place as they are not able to access the NHS Performers List otherwise</a:t>
            </a:r>
            <a:endParaRPr lang="en-GB" dirty="0">
              <a:solidFill>
                <a:srgbClr val="0070C0"/>
              </a:solidFill>
              <a:latin typeface="Arial" panose="020B0604020202020204" pitchFamily="34" charset="0"/>
              <a:cs typeface="Arial" panose="020B0604020202020204" pitchFamily="34" charset="0"/>
            </a:endParaRPr>
          </a:p>
          <a:p>
            <a:pPr marL="285750" lvl="0" indent="-285750">
              <a:lnSpc>
                <a:spcPct val="120000"/>
              </a:lnSpc>
              <a:spcBef>
                <a:spcPts val="600"/>
              </a:spcBef>
              <a:spcAft>
                <a:spcPts val="600"/>
              </a:spcAft>
            </a:pPr>
            <a:r>
              <a:rPr lang="en-GB" dirty="0">
                <a:solidFill>
                  <a:srgbClr val="0072C6"/>
                </a:solidFill>
                <a:latin typeface="Arial" panose="020B0604020202020204" pitchFamily="34" charset="0"/>
                <a:cs typeface="Arial" panose="020B0604020202020204" pitchFamily="34" charset="0"/>
              </a:rPr>
              <a:t>All Applicants will be informed by the end of January 2021 if they are deemed appointable or not appointable for DFT training in the coming year</a:t>
            </a:r>
          </a:p>
          <a:p>
            <a:pPr marL="285750" lvl="0" indent="-285750">
              <a:lnSpc>
                <a:spcPct val="120000"/>
              </a:lnSpc>
              <a:spcBef>
                <a:spcPts val="600"/>
              </a:spcBef>
              <a:spcAft>
                <a:spcPts val="600"/>
              </a:spcAft>
            </a:pPr>
            <a:r>
              <a:rPr lang="en-GB" dirty="0">
                <a:solidFill>
                  <a:srgbClr val="0072C6"/>
                </a:solidFill>
                <a:latin typeface="Arial" panose="020B0604020202020204" pitchFamily="34" charset="0"/>
                <a:cs typeface="Arial" panose="020B0604020202020204" pitchFamily="34" charset="0"/>
              </a:rPr>
              <a:t>If deemed appointable please note that this does not guarantee you a DFT place.</a:t>
            </a:r>
          </a:p>
          <a:p>
            <a:pPr marL="0" lvl="0" indent="0">
              <a:lnSpc>
                <a:spcPct val="100000"/>
              </a:lnSpc>
            </a:pPr>
            <a:endParaRPr lang="en-GB" dirty="0">
              <a:solidFill>
                <a:srgbClr val="0072C6"/>
              </a:solidFill>
            </a:endParaRPr>
          </a:p>
          <a:p>
            <a:pPr marL="285750" lvl="0" indent="-285750">
              <a:lnSpc>
                <a:spcPct val="100000"/>
              </a:lnSpc>
            </a:pPr>
            <a:endParaRPr lang="en-GB" dirty="0">
              <a:solidFill>
                <a:srgbClr val="0072C6"/>
              </a:solidFill>
            </a:endParaRPr>
          </a:p>
          <a:p>
            <a:pPr marL="285750" lvl="0" indent="-285750">
              <a:lnSpc>
                <a:spcPct val="100000"/>
              </a:lnSpc>
            </a:pPr>
            <a:endParaRPr lang="en-GB" dirty="0">
              <a:solidFill>
                <a:srgbClr val="0072C6"/>
              </a:solidFill>
            </a:endParaRPr>
          </a:p>
          <a:p>
            <a:pPr marL="285750" lvl="0" indent="-285750">
              <a:lnSpc>
                <a:spcPct val="100000"/>
              </a:lnSpc>
              <a:buFont typeface="Wingdings" panose="05000000000000000000" pitchFamily="2" charset="2"/>
              <a:buChar char="§"/>
            </a:pPr>
            <a:endParaRPr lang="en-GB" dirty="0">
              <a:solidFill>
                <a:srgbClr val="0072C6"/>
              </a:solidFill>
            </a:endParaRPr>
          </a:p>
          <a:p>
            <a:pPr>
              <a:buFont typeface="+mj-lt"/>
              <a:buAutoNum type="arabicPeriod"/>
            </a:pPr>
            <a:endParaRPr lang="en-GB" b="0" dirty="0">
              <a:solidFill>
                <a:srgbClr val="0070C0"/>
              </a:solidFill>
            </a:endParaRPr>
          </a:p>
          <a:p>
            <a:pPr>
              <a:buFont typeface="+mj-lt"/>
              <a:buAutoNum type="arabicPeriod"/>
            </a:pPr>
            <a:endParaRPr lang="en-GB" b="0" dirty="0">
              <a:solidFill>
                <a:srgbClr val="0070C0"/>
              </a:solidFill>
            </a:endParaRPr>
          </a:p>
          <a:p>
            <a:endParaRPr lang="en-GB" b="0" dirty="0">
              <a:solidFill>
                <a:srgbClr val="0070C0"/>
              </a:solidFill>
            </a:endParaRPr>
          </a:p>
          <a:p>
            <a:endParaRPr lang="en-GB" b="0" dirty="0">
              <a:solidFill>
                <a:srgbClr val="0070C0"/>
              </a:solidFill>
            </a:endParaRPr>
          </a:p>
          <a:p>
            <a:endParaRPr lang="en-GB" b="0" dirty="0">
              <a:solidFill>
                <a:srgbClr val="0070C0"/>
              </a:solidFill>
            </a:endParaRPr>
          </a:p>
          <a:p>
            <a:endParaRPr lang="en-GB" b="0" dirty="0">
              <a:solidFill>
                <a:srgbClr val="0070C0"/>
              </a:solidFill>
            </a:endParaRPr>
          </a:p>
          <a:p>
            <a:endParaRPr lang="en-GB" sz="3600" dirty="0">
              <a:solidFill>
                <a:srgbClr val="0070C0"/>
              </a:solidFill>
            </a:endParaRPr>
          </a:p>
          <a:p>
            <a:endParaRPr lang="en-GB" sz="3600" dirty="0">
              <a:solidFill>
                <a:srgbClr val="0070C0"/>
              </a:solidFill>
            </a:endParaRPr>
          </a:p>
          <a:p>
            <a:endParaRPr lang="en-GB" sz="3600" dirty="0">
              <a:solidFill>
                <a:srgbClr val="0070C0"/>
              </a:solidFill>
            </a:endParaRPr>
          </a:p>
          <a:p>
            <a:endParaRPr lang="en-GB" sz="3600" dirty="0">
              <a:solidFill>
                <a:srgbClr val="0070C0"/>
              </a:solidFill>
            </a:endParaRPr>
          </a:p>
          <a:p>
            <a:endParaRPr lang="en-GB" dirty="0"/>
          </a:p>
        </p:txBody>
      </p:sp>
    </p:spTree>
    <p:extLst>
      <p:ext uri="{BB962C8B-B14F-4D97-AF65-F5344CB8AC3E}">
        <p14:creationId xmlns:p14="http://schemas.microsoft.com/office/powerpoint/2010/main" val="466137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A7946-7A66-4983-A9B5-FC48F982914D}"/>
              </a:ext>
            </a:extLst>
          </p:cNvPr>
          <p:cNvSpPr>
            <a:spLocks noGrp="1"/>
          </p:cNvSpPr>
          <p:nvPr>
            <p:ph type="title"/>
          </p:nvPr>
        </p:nvSpPr>
        <p:spPr>
          <a:xfrm>
            <a:off x="838200" y="365125"/>
            <a:ext cx="10515600" cy="700277"/>
          </a:xfrm>
        </p:spPr>
        <p:txBody>
          <a:bodyPr/>
          <a:lstStyle/>
          <a:p>
            <a:r>
              <a:rPr lang="en-GB" sz="2800" b="1" kern="0" dirty="0">
                <a:solidFill>
                  <a:srgbClr val="0070C0"/>
                </a:solidFill>
                <a:latin typeface="Arial"/>
              </a:rPr>
              <a:t>Quality Assurance</a:t>
            </a:r>
            <a:endParaRPr lang="en-GB" dirty="0">
              <a:solidFill>
                <a:srgbClr val="0070C0"/>
              </a:solidFill>
            </a:endParaRPr>
          </a:p>
        </p:txBody>
      </p:sp>
      <p:sp>
        <p:nvSpPr>
          <p:cNvPr id="3" name="Content Placeholder 2">
            <a:extLst>
              <a:ext uri="{FF2B5EF4-FFF2-40B4-BE49-F238E27FC236}">
                <a16:creationId xmlns:a16="http://schemas.microsoft.com/office/drawing/2014/main" id="{7A785744-03BE-4B86-8298-7B5F70133FA6}"/>
              </a:ext>
            </a:extLst>
          </p:cNvPr>
          <p:cNvSpPr>
            <a:spLocks noGrp="1"/>
          </p:cNvSpPr>
          <p:nvPr>
            <p:ph idx="1"/>
          </p:nvPr>
        </p:nvSpPr>
        <p:spPr>
          <a:xfrm>
            <a:off x="838200" y="1590864"/>
            <a:ext cx="10515600" cy="5111561"/>
          </a:xfrm>
        </p:spPr>
        <p:txBody>
          <a:bodyPr>
            <a:normAutofit fontScale="85000" lnSpcReduction="10000"/>
          </a:bodyPr>
          <a:lstStyle/>
          <a:p>
            <a:pPr>
              <a:lnSpc>
                <a:spcPct val="110000"/>
              </a:lnSpc>
              <a:spcBef>
                <a:spcPts val="600"/>
              </a:spcBef>
              <a:spcAft>
                <a:spcPts val="1200"/>
              </a:spcAft>
            </a:pPr>
            <a:r>
              <a:rPr lang="en-GB" dirty="0">
                <a:solidFill>
                  <a:srgbClr val="0070C0"/>
                </a:solidFill>
                <a:latin typeface="Arial" panose="020B0604020202020204" pitchFamily="34" charset="0"/>
                <a:cs typeface="Arial" panose="020B0604020202020204" pitchFamily="34" charset="0"/>
              </a:rPr>
              <a:t>DFT Recruitment is a quality assured process</a:t>
            </a:r>
          </a:p>
          <a:p>
            <a:pPr>
              <a:lnSpc>
                <a:spcPct val="110000"/>
              </a:lnSpc>
              <a:spcBef>
                <a:spcPts val="600"/>
              </a:spcBef>
              <a:spcAft>
                <a:spcPts val="1200"/>
              </a:spcAft>
            </a:pPr>
            <a:r>
              <a:rPr lang="en-GB" dirty="0">
                <a:solidFill>
                  <a:srgbClr val="0070C0"/>
                </a:solidFill>
                <a:latin typeface="Arial" panose="020B0604020202020204" pitchFamily="34" charset="0"/>
                <a:cs typeface="Arial" panose="020B0604020202020204" pitchFamily="34" charset="0"/>
              </a:rPr>
              <a:t>The SJT process has been subjected to a full Equality Impact Assessment</a:t>
            </a:r>
          </a:p>
          <a:p>
            <a:pPr>
              <a:lnSpc>
                <a:spcPct val="110000"/>
              </a:lnSpc>
              <a:spcBef>
                <a:spcPts val="600"/>
              </a:spcBef>
              <a:spcAft>
                <a:spcPts val="1200"/>
              </a:spcAft>
            </a:pPr>
            <a:r>
              <a:rPr lang="en-GB" dirty="0">
                <a:solidFill>
                  <a:srgbClr val="0070C0"/>
                </a:solidFill>
                <a:latin typeface="Arial" panose="020B0604020202020204" pitchFamily="34" charset="0"/>
                <a:cs typeface="Arial" panose="020B0604020202020204" pitchFamily="34" charset="0"/>
              </a:rPr>
              <a:t>A national QA panel will review the SJT scores and rankings before offers are made to ensure fairness and consistency</a:t>
            </a:r>
          </a:p>
          <a:p>
            <a:pPr>
              <a:lnSpc>
                <a:spcPct val="110000"/>
              </a:lnSpc>
              <a:spcBef>
                <a:spcPts val="600"/>
              </a:spcBef>
              <a:spcAft>
                <a:spcPts val="1200"/>
              </a:spcAft>
            </a:pPr>
            <a:r>
              <a:rPr lang="en-GB" dirty="0">
                <a:solidFill>
                  <a:srgbClr val="0070C0"/>
                </a:solidFill>
                <a:latin typeface="Arial" panose="020B0604020202020204" pitchFamily="34" charset="0"/>
                <a:cs typeface="Arial" panose="020B0604020202020204" pitchFamily="34" charset="0"/>
              </a:rPr>
              <a:t>The national QA panel will include a Lay Representative appointed by HEE</a:t>
            </a:r>
          </a:p>
          <a:p>
            <a:pPr>
              <a:lnSpc>
                <a:spcPct val="110000"/>
              </a:lnSpc>
              <a:spcBef>
                <a:spcPts val="600"/>
              </a:spcBef>
              <a:spcAft>
                <a:spcPts val="1200"/>
              </a:spcAft>
            </a:pPr>
            <a:r>
              <a:rPr lang="en-GB" dirty="0">
                <a:solidFill>
                  <a:srgbClr val="0070C0"/>
                </a:solidFill>
                <a:latin typeface="Arial" panose="020B0604020202020204" pitchFamily="34" charset="0"/>
                <a:cs typeface="Arial" panose="020B0604020202020204" pitchFamily="34" charset="0"/>
              </a:rPr>
              <a:t>A review of the DFT Recruitment process will carried out at the end of the process and lessons learned identified and communicated to the MDRS Dental Subgroup which includes external stakeholder representation</a:t>
            </a:r>
          </a:p>
          <a:p>
            <a:pPr>
              <a:lnSpc>
                <a:spcPct val="110000"/>
              </a:lnSpc>
              <a:spcBef>
                <a:spcPts val="600"/>
              </a:spcBef>
              <a:spcAft>
                <a:spcPts val="1200"/>
              </a:spcAft>
            </a:pPr>
            <a:r>
              <a:rPr lang="en-GB" dirty="0">
                <a:solidFill>
                  <a:srgbClr val="0070C0"/>
                </a:solidFill>
                <a:latin typeface="Arial" panose="020B0604020202020204" pitchFamily="34" charset="0"/>
                <a:cs typeface="Arial" panose="020B0604020202020204" pitchFamily="34" charset="0"/>
              </a:rPr>
              <a:t>National Recruitment Office (NRO) will seek feedback from all applicants  </a:t>
            </a:r>
          </a:p>
          <a:p>
            <a:pPr>
              <a:lnSpc>
                <a:spcPct val="100000"/>
              </a:lnSpc>
            </a:pPr>
            <a:endParaRPr lang="en-GB" b="0" dirty="0">
              <a:solidFill>
                <a:srgbClr val="0070C0"/>
              </a:solidFill>
            </a:endParaRPr>
          </a:p>
          <a:p>
            <a:endParaRPr lang="en-GB" dirty="0"/>
          </a:p>
        </p:txBody>
      </p:sp>
    </p:spTree>
    <p:extLst>
      <p:ext uri="{BB962C8B-B14F-4D97-AF65-F5344CB8AC3E}">
        <p14:creationId xmlns:p14="http://schemas.microsoft.com/office/powerpoint/2010/main" val="1851832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355B-E533-44B9-98D0-4E1028C3D4A6}"/>
              </a:ext>
            </a:extLst>
          </p:cNvPr>
          <p:cNvSpPr>
            <a:spLocks noGrp="1"/>
          </p:cNvSpPr>
          <p:nvPr>
            <p:ph type="title"/>
          </p:nvPr>
        </p:nvSpPr>
        <p:spPr>
          <a:xfrm>
            <a:off x="838200" y="698500"/>
            <a:ext cx="10515600" cy="884835"/>
          </a:xfrm>
        </p:spPr>
        <p:txBody>
          <a:bodyPr/>
          <a:lstStyle/>
          <a:p>
            <a:r>
              <a:rPr lang="en-GB" sz="2800" b="1" kern="0" dirty="0">
                <a:solidFill>
                  <a:srgbClr val="0072C6"/>
                </a:solidFill>
                <a:latin typeface="Arial"/>
              </a:rPr>
              <a:t>Key Information</a:t>
            </a:r>
            <a:endParaRPr lang="en-GB" dirty="0"/>
          </a:p>
        </p:txBody>
      </p:sp>
      <p:sp>
        <p:nvSpPr>
          <p:cNvPr id="3" name="Content Placeholder 2">
            <a:extLst>
              <a:ext uri="{FF2B5EF4-FFF2-40B4-BE49-F238E27FC236}">
                <a16:creationId xmlns:a16="http://schemas.microsoft.com/office/drawing/2014/main" id="{1543705F-94C4-4F65-9248-B9D60A4F1689}"/>
              </a:ext>
            </a:extLst>
          </p:cNvPr>
          <p:cNvSpPr>
            <a:spLocks noGrp="1"/>
          </p:cNvSpPr>
          <p:nvPr>
            <p:ph idx="1"/>
          </p:nvPr>
        </p:nvSpPr>
        <p:spPr>
          <a:xfrm>
            <a:off x="838200" y="1663205"/>
            <a:ext cx="10515600" cy="5094783"/>
          </a:xfrm>
        </p:spPr>
        <p:txBody>
          <a:bodyPr>
            <a:normAutofit fontScale="77500" lnSpcReduction="20000"/>
          </a:bodyPr>
          <a:lstStyle/>
          <a:p>
            <a:pPr>
              <a:lnSpc>
                <a:spcPct val="120000"/>
              </a:lnSpc>
              <a:spcBef>
                <a:spcPts val="600"/>
              </a:spcBef>
              <a:spcAft>
                <a:spcPts val="600"/>
              </a:spcAft>
            </a:pPr>
            <a:r>
              <a:rPr lang="en-GB" b="0" dirty="0">
                <a:solidFill>
                  <a:srgbClr val="0070C0"/>
                </a:solidFill>
                <a:latin typeface="Arial" panose="020B0604020202020204" pitchFamily="34" charset="0"/>
                <a:cs typeface="Arial" panose="020B0604020202020204" pitchFamily="34" charset="0"/>
              </a:rPr>
              <a:t>Oriel is the recruitment system through which you need to apply to Dental Foundation Training (DFT) – </a:t>
            </a:r>
            <a:r>
              <a:rPr lang="en-GB" sz="3600" dirty="0">
                <a:solidFill>
                  <a:srgbClr val="FF0000"/>
                </a:solidFill>
                <a:latin typeface="Arial" panose="020B0604020202020204" pitchFamily="34" charset="0"/>
                <a:cs typeface="Arial" panose="020B0604020202020204" pitchFamily="34" charset="0"/>
              </a:rPr>
              <a:t>simply registering on the system does not mean you have made an application to DFT</a:t>
            </a:r>
            <a:endParaRPr lang="en-GB" sz="1800" b="0" dirty="0">
              <a:latin typeface="Arial" panose="020B0604020202020204" pitchFamily="34" charset="0"/>
              <a:cs typeface="Arial" panose="020B0604020202020204" pitchFamily="34" charset="0"/>
            </a:endParaRPr>
          </a:p>
          <a:p>
            <a:pPr>
              <a:lnSpc>
                <a:spcPct val="120000"/>
              </a:lnSpc>
              <a:spcBef>
                <a:spcPts val="600"/>
              </a:spcBef>
              <a:spcAft>
                <a:spcPts val="600"/>
              </a:spcAft>
            </a:pPr>
            <a:r>
              <a:rPr lang="en-GB" b="0" dirty="0">
                <a:solidFill>
                  <a:srgbClr val="0070C0"/>
                </a:solidFill>
                <a:latin typeface="Arial" panose="020B0604020202020204" pitchFamily="34" charset="0"/>
                <a:cs typeface="Arial" panose="020B0604020202020204" pitchFamily="34" charset="0"/>
              </a:rPr>
              <a:t>Read the DFT Applicant Guide and Oriel Applicant Guide </a:t>
            </a:r>
            <a:r>
              <a:rPr lang="en-GB" dirty="0">
                <a:solidFill>
                  <a:srgbClr val="0070C0"/>
                </a:solidFill>
                <a:latin typeface="Arial" panose="020B0604020202020204" pitchFamily="34" charset="0"/>
                <a:cs typeface="Arial" panose="020B0604020202020204" pitchFamily="34" charset="0"/>
              </a:rPr>
              <a:t>in full</a:t>
            </a:r>
            <a:endParaRPr lang="en-GB" sz="1800" b="0" dirty="0">
              <a:solidFill>
                <a:srgbClr val="0070C0"/>
              </a:solidFill>
              <a:latin typeface="Arial" panose="020B0604020202020204" pitchFamily="34" charset="0"/>
              <a:cs typeface="Arial" panose="020B0604020202020204" pitchFamily="34" charset="0"/>
            </a:endParaRPr>
          </a:p>
          <a:p>
            <a:pPr>
              <a:lnSpc>
                <a:spcPct val="120000"/>
              </a:lnSpc>
              <a:spcBef>
                <a:spcPts val="600"/>
              </a:spcBef>
              <a:spcAft>
                <a:spcPts val="600"/>
              </a:spcAft>
            </a:pPr>
            <a:r>
              <a:rPr lang="en-GB" b="0" dirty="0">
                <a:solidFill>
                  <a:srgbClr val="0070C0"/>
                </a:solidFill>
                <a:latin typeface="Arial" panose="020B0604020202020204" pitchFamily="34" charset="0"/>
                <a:cs typeface="Arial" panose="020B0604020202020204" pitchFamily="34" charset="0"/>
              </a:rPr>
              <a:t>Give yourself enough time to apply before the closing date and time – late applications will not be accepted</a:t>
            </a:r>
            <a:endParaRPr lang="en-GB" sz="1800" b="0" dirty="0">
              <a:solidFill>
                <a:srgbClr val="0070C0"/>
              </a:solidFill>
              <a:latin typeface="Arial" panose="020B0604020202020204" pitchFamily="34" charset="0"/>
              <a:cs typeface="Arial" panose="020B0604020202020204" pitchFamily="34" charset="0"/>
            </a:endParaRPr>
          </a:p>
          <a:p>
            <a:pPr>
              <a:lnSpc>
                <a:spcPct val="120000"/>
              </a:lnSpc>
              <a:spcBef>
                <a:spcPts val="600"/>
              </a:spcBef>
              <a:spcAft>
                <a:spcPts val="600"/>
              </a:spcAft>
            </a:pPr>
            <a:r>
              <a:rPr lang="en-GB" b="0" dirty="0">
                <a:solidFill>
                  <a:srgbClr val="0070C0"/>
                </a:solidFill>
                <a:latin typeface="Arial" panose="020B0604020202020204" pitchFamily="34" charset="0"/>
                <a:cs typeface="Arial" panose="020B0604020202020204" pitchFamily="34" charset="0"/>
              </a:rPr>
              <a:t>Do provide all data requested on the application form and declare any fitness to practise issues or disabilities where relevant by the required deadlines</a:t>
            </a:r>
            <a:endParaRPr lang="en-GB" sz="1800" b="0" dirty="0">
              <a:solidFill>
                <a:srgbClr val="0070C0"/>
              </a:solidFill>
              <a:latin typeface="Arial" panose="020B0604020202020204" pitchFamily="34" charset="0"/>
              <a:cs typeface="Arial" panose="020B0604020202020204" pitchFamily="34" charset="0"/>
            </a:endParaRPr>
          </a:p>
          <a:p>
            <a:pPr>
              <a:lnSpc>
                <a:spcPct val="120000"/>
              </a:lnSpc>
              <a:spcBef>
                <a:spcPts val="600"/>
              </a:spcBef>
              <a:spcAft>
                <a:spcPts val="600"/>
              </a:spcAft>
            </a:pPr>
            <a:r>
              <a:rPr lang="en-GB" b="0" dirty="0">
                <a:solidFill>
                  <a:srgbClr val="0070C0"/>
                </a:solidFill>
                <a:latin typeface="Arial" panose="020B0604020202020204" pitchFamily="34" charset="0"/>
                <a:cs typeface="Arial" panose="020B0604020202020204" pitchFamily="34" charset="0"/>
              </a:rPr>
              <a:t>Do positively rank all schemes for which you are eligible, to maximise your chances of success</a:t>
            </a:r>
            <a:endParaRPr lang="en-GB" sz="1800" b="0" dirty="0">
              <a:solidFill>
                <a:srgbClr val="0070C0"/>
              </a:solidFill>
              <a:latin typeface="Arial" panose="020B0604020202020204" pitchFamily="34" charset="0"/>
              <a:cs typeface="Arial" panose="020B0604020202020204" pitchFamily="34" charset="0"/>
            </a:endParaRPr>
          </a:p>
          <a:p>
            <a:pPr>
              <a:lnSpc>
                <a:spcPct val="120000"/>
              </a:lnSpc>
              <a:spcBef>
                <a:spcPts val="600"/>
              </a:spcBef>
              <a:spcAft>
                <a:spcPts val="600"/>
              </a:spcAft>
            </a:pPr>
            <a:r>
              <a:rPr lang="en-GB" b="0" dirty="0">
                <a:solidFill>
                  <a:srgbClr val="0070C0"/>
                </a:solidFill>
                <a:latin typeface="Arial" panose="020B0604020202020204" pitchFamily="34" charset="0"/>
                <a:cs typeface="Arial" panose="020B0604020202020204" pitchFamily="34" charset="0"/>
              </a:rPr>
              <a:t>Do accept or reject an offer of a scheme as soon as you receive it    </a:t>
            </a:r>
            <a:r>
              <a:rPr lang="en-GB" dirty="0"/>
              <a:t>                                      </a:t>
            </a:r>
          </a:p>
        </p:txBody>
      </p:sp>
    </p:spTree>
    <p:extLst>
      <p:ext uri="{BB962C8B-B14F-4D97-AF65-F5344CB8AC3E}">
        <p14:creationId xmlns:p14="http://schemas.microsoft.com/office/powerpoint/2010/main" val="3248402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9023B-DFA0-40B1-8B52-3CB37976BB83}"/>
              </a:ext>
            </a:extLst>
          </p:cNvPr>
          <p:cNvSpPr>
            <a:spLocks noGrp="1"/>
          </p:cNvSpPr>
          <p:nvPr>
            <p:ph type="title"/>
          </p:nvPr>
        </p:nvSpPr>
        <p:spPr>
          <a:xfrm>
            <a:off x="838200" y="385427"/>
            <a:ext cx="10515600" cy="591220"/>
          </a:xfrm>
        </p:spPr>
        <p:txBody>
          <a:bodyPr/>
          <a:lstStyle/>
          <a:p>
            <a:r>
              <a:rPr lang="en-GB" sz="2800" b="1" kern="0" dirty="0">
                <a:solidFill>
                  <a:srgbClr val="0072C6"/>
                </a:solidFill>
                <a:latin typeface="Arial"/>
              </a:rPr>
              <a:t>Reminder of Key Dates</a:t>
            </a:r>
            <a:endParaRPr lang="en-GB" dirty="0"/>
          </a:p>
        </p:txBody>
      </p:sp>
      <p:sp>
        <p:nvSpPr>
          <p:cNvPr id="3" name="Content Placeholder 2">
            <a:extLst>
              <a:ext uri="{FF2B5EF4-FFF2-40B4-BE49-F238E27FC236}">
                <a16:creationId xmlns:a16="http://schemas.microsoft.com/office/drawing/2014/main" id="{E4239ED7-BEA9-4BB2-B036-F7FD885934EA}"/>
              </a:ext>
            </a:extLst>
          </p:cNvPr>
          <p:cNvSpPr>
            <a:spLocks noGrp="1"/>
          </p:cNvSpPr>
          <p:nvPr>
            <p:ph idx="1"/>
          </p:nvPr>
        </p:nvSpPr>
        <p:spPr>
          <a:xfrm>
            <a:off x="838200" y="1303186"/>
            <a:ext cx="10515600" cy="5220617"/>
          </a:xfrm>
        </p:spPr>
        <p:txBody>
          <a:bodyPr>
            <a:normAutofit fontScale="92500" lnSpcReduction="20000"/>
          </a:bodyPr>
          <a:lstStyle/>
          <a:p>
            <a:pPr fontAlgn="base">
              <a:lnSpc>
                <a:spcPct val="100000"/>
              </a:lnSpc>
              <a:spcBef>
                <a:spcPts val="600"/>
              </a:spcBef>
              <a:spcAft>
                <a:spcPts val="600"/>
              </a:spcAft>
            </a:pPr>
            <a:r>
              <a:rPr lang="en-GB" sz="2000" b="1" kern="0" dirty="0">
                <a:solidFill>
                  <a:srgbClr val="4D4D4D"/>
                </a:solidFill>
                <a:latin typeface="Arial"/>
              </a:rPr>
              <a:t> </a:t>
            </a:r>
            <a:r>
              <a:rPr lang="en-GB" sz="2000" b="1" kern="0" dirty="0">
                <a:solidFill>
                  <a:srgbClr val="0070C0"/>
                </a:solidFill>
                <a:latin typeface="Arial"/>
              </a:rPr>
              <a:t>Applications Open: 			13 August 2020</a:t>
            </a:r>
          </a:p>
          <a:p>
            <a:pPr fontAlgn="base">
              <a:lnSpc>
                <a:spcPct val="100000"/>
              </a:lnSpc>
              <a:spcBef>
                <a:spcPts val="600"/>
              </a:spcBef>
              <a:spcAft>
                <a:spcPts val="600"/>
              </a:spcAft>
            </a:pPr>
            <a:r>
              <a:rPr lang="en-GB" sz="2000" b="1" kern="0" dirty="0">
                <a:solidFill>
                  <a:srgbClr val="0070C0"/>
                </a:solidFill>
                <a:latin typeface="Arial"/>
              </a:rPr>
              <a:t> Applications Close: 			10 September 2020</a:t>
            </a:r>
          </a:p>
          <a:p>
            <a:pPr fontAlgn="base">
              <a:lnSpc>
                <a:spcPct val="100000"/>
              </a:lnSpc>
              <a:spcBef>
                <a:spcPts val="600"/>
              </a:spcBef>
              <a:spcAft>
                <a:spcPts val="600"/>
              </a:spcAft>
            </a:pPr>
            <a:r>
              <a:rPr lang="en-GB" sz="2000" b="1" kern="0" dirty="0">
                <a:solidFill>
                  <a:srgbClr val="0070C0"/>
                </a:solidFill>
                <a:latin typeface="Arial"/>
              </a:rPr>
              <a:t> SJT:					2 November – 10 November 2020 </a:t>
            </a:r>
            <a:r>
              <a:rPr lang="en-GB" sz="2000" dirty="0">
                <a:solidFill>
                  <a:srgbClr val="0072C6"/>
                </a:solidFill>
                <a:latin typeface="Arial" panose="020B0604020202020204" pitchFamily="34" charset="0"/>
                <a:cs typeface="Arial" panose="020B0604020202020204" pitchFamily="34" charset="0"/>
              </a:rPr>
              <a:t> 							(dates subject to variation to accommodate home 						tests)</a:t>
            </a:r>
            <a:endParaRPr lang="en-GB" sz="2000" b="1" kern="0" dirty="0">
              <a:solidFill>
                <a:srgbClr val="0070C0"/>
              </a:solidFill>
              <a:latin typeface="Arial"/>
            </a:endParaRPr>
          </a:p>
          <a:p>
            <a:pPr fontAlgn="base">
              <a:lnSpc>
                <a:spcPct val="100000"/>
              </a:lnSpc>
              <a:spcBef>
                <a:spcPts val="600"/>
              </a:spcBef>
              <a:spcAft>
                <a:spcPts val="600"/>
              </a:spcAft>
            </a:pPr>
            <a:r>
              <a:rPr lang="en-GB" sz="2000" b="1" kern="0" dirty="0">
                <a:solidFill>
                  <a:srgbClr val="0070C0"/>
                </a:solidFill>
                <a:latin typeface="Arial"/>
              </a:rPr>
              <a:t> Assessment Centres:  		</a:t>
            </a:r>
            <a:r>
              <a:rPr lang="en-GB" sz="2000" b="1" kern="0" dirty="0">
                <a:solidFill>
                  <a:srgbClr val="FF0000"/>
                </a:solidFill>
                <a:latin typeface="Arial"/>
              </a:rPr>
              <a:t>No face to face assessment centres will be used 					in 2020 due to covid-19 </a:t>
            </a:r>
            <a:r>
              <a:rPr lang="en-GB" sz="2000" b="1" kern="0" dirty="0">
                <a:solidFill>
                  <a:srgbClr val="0070C0"/>
                </a:solidFill>
                <a:latin typeface="Arial"/>
              </a:rPr>
              <a:t>		</a:t>
            </a:r>
          </a:p>
          <a:p>
            <a:pPr fontAlgn="base">
              <a:lnSpc>
                <a:spcPct val="100000"/>
              </a:lnSpc>
              <a:spcBef>
                <a:spcPts val="600"/>
              </a:spcBef>
              <a:spcAft>
                <a:spcPts val="600"/>
              </a:spcAft>
            </a:pPr>
            <a:r>
              <a:rPr lang="en-GB" sz="2000" b="1" kern="0" dirty="0">
                <a:solidFill>
                  <a:srgbClr val="0070C0"/>
                </a:solidFill>
                <a:latin typeface="Arial"/>
              </a:rPr>
              <a:t>Preferencing of schemes: 		12 December 2020 – 13 May 2021</a:t>
            </a:r>
          </a:p>
          <a:p>
            <a:pPr fontAlgn="base">
              <a:lnSpc>
                <a:spcPct val="100000"/>
              </a:lnSpc>
              <a:spcBef>
                <a:spcPts val="600"/>
              </a:spcBef>
              <a:spcAft>
                <a:spcPts val="600"/>
              </a:spcAft>
            </a:pPr>
            <a:r>
              <a:rPr lang="en-GB" sz="2000" b="1" kern="0" dirty="0">
                <a:solidFill>
                  <a:srgbClr val="0070C0"/>
                </a:solidFill>
                <a:latin typeface="Arial"/>
              </a:rPr>
              <a:t>Initial offers:  				10 June 2021</a:t>
            </a:r>
          </a:p>
          <a:p>
            <a:pPr fontAlgn="base">
              <a:lnSpc>
                <a:spcPct val="100000"/>
              </a:lnSpc>
              <a:spcBef>
                <a:spcPts val="600"/>
              </a:spcBef>
              <a:spcAft>
                <a:spcPts val="600"/>
              </a:spcAft>
            </a:pPr>
            <a:endParaRPr lang="en-GB" sz="2000" b="1" kern="0" dirty="0">
              <a:solidFill>
                <a:srgbClr val="4D4D4D"/>
              </a:solidFill>
              <a:latin typeface="Arial"/>
            </a:endParaRPr>
          </a:p>
          <a:p>
            <a:pPr fontAlgn="base">
              <a:lnSpc>
                <a:spcPct val="100000"/>
              </a:lnSpc>
              <a:spcBef>
                <a:spcPts val="600"/>
              </a:spcBef>
              <a:spcAft>
                <a:spcPts val="600"/>
              </a:spcAft>
            </a:pPr>
            <a:r>
              <a:rPr lang="en-GB" sz="2000" b="1" kern="0" dirty="0">
                <a:solidFill>
                  <a:srgbClr val="0070C0"/>
                </a:solidFill>
                <a:latin typeface="Arial"/>
              </a:rPr>
              <a:t>Advert, Application Form, Person Specification and Applicant Guide will be available on the Oriel website from 13 August 2020:    </a:t>
            </a:r>
          </a:p>
          <a:p>
            <a:pPr marL="0" indent="0" algn="ctr" fontAlgn="base">
              <a:lnSpc>
                <a:spcPct val="100000"/>
              </a:lnSpc>
              <a:spcBef>
                <a:spcPts val="600"/>
              </a:spcBef>
              <a:spcAft>
                <a:spcPts val="600"/>
              </a:spcAft>
              <a:buNone/>
            </a:pPr>
            <a:r>
              <a:rPr lang="en-GB" sz="2000" b="1" i="1" kern="0" dirty="0">
                <a:solidFill>
                  <a:srgbClr val="0070C0"/>
                </a:solidFill>
                <a:latin typeface="Arial"/>
              </a:rPr>
              <a:t>https://new.oriel.nhs.uk/Web </a:t>
            </a:r>
          </a:p>
          <a:p>
            <a:pPr algn="ctr" fontAlgn="base">
              <a:lnSpc>
                <a:spcPct val="100000"/>
              </a:lnSpc>
              <a:spcBef>
                <a:spcPts val="600"/>
              </a:spcBef>
              <a:spcAft>
                <a:spcPts val="600"/>
              </a:spcAft>
            </a:pPr>
            <a:r>
              <a:rPr lang="en-GB" sz="2000" b="1" kern="0" dirty="0">
                <a:solidFill>
                  <a:srgbClr val="0070C0"/>
                </a:solidFill>
                <a:latin typeface="Arial"/>
              </a:rPr>
              <a:t> It is the applicant’s responsibility to regularly check their e-mails and the Oriel website within the published timeframes. </a:t>
            </a:r>
          </a:p>
          <a:p>
            <a:pPr marL="342900" lvl="0" indent="-342900" fontAlgn="base">
              <a:lnSpc>
                <a:spcPct val="80000"/>
              </a:lnSpc>
              <a:spcBef>
                <a:spcPct val="0"/>
              </a:spcBef>
              <a:spcAft>
                <a:spcPct val="0"/>
              </a:spcAft>
              <a:buNone/>
            </a:pPr>
            <a:endParaRPr lang="en-GB" sz="1800" b="1" kern="0" dirty="0">
              <a:solidFill>
                <a:srgbClr val="4D4D4D"/>
              </a:solidFill>
              <a:latin typeface="Arial"/>
            </a:endParaRPr>
          </a:p>
        </p:txBody>
      </p:sp>
    </p:spTree>
    <p:extLst>
      <p:ext uri="{BB962C8B-B14F-4D97-AF65-F5344CB8AC3E}">
        <p14:creationId xmlns:p14="http://schemas.microsoft.com/office/powerpoint/2010/main" val="2856984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632C8-43D8-449D-A1A9-C5E914863209}"/>
              </a:ext>
            </a:extLst>
          </p:cNvPr>
          <p:cNvSpPr>
            <a:spLocks noGrp="1"/>
          </p:cNvSpPr>
          <p:nvPr>
            <p:ph type="title"/>
          </p:nvPr>
        </p:nvSpPr>
        <p:spPr>
          <a:xfrm>
            <a:off x="838200" y="365126"/>
            <a:ext cx="10515600" cy="708666"/>
          </a:xfrm>
        </p:spPr>
        <p:txBody>
          <a:bodyPr/>
          <a:lstStyle/>
          <a:p>
            <a:r>
              <a:rPr lang="en-GB" sz="2800" b="1" kern="0" dirty="0">
                <a:solidFill>
                  <a:srgbClr val="0072C6"/>
                </a:solidFill>
                <a:latin typeface="Arial"/>
              </a:rPr>
              <a:t>Advice</a:t>
            </a:r>
            <a:endParaRPr lang="en-GB" dirty="0"/>
          </a:p>
        </p:txBody>
      </p:sp>
      <p:sp>
        <p:nvSpPr>
          <p:cNvPr id="3" name="Content Placeholder 2">
            <a:extLst>
              <a:ext uri="{FF2B5EF4-FFF2-40B4-BE49-F238E27FC236}">
                <a16:creationId xmlns:a16="http://schemas.microsoft.com/office/drawing/2014/main" id="{DFC259DE-C1DF-4020-A44A-F45CB16BCA7E}"/>
              </a:ext>
            </a:extLst>
          </p:cNvPr>
          <p:cNvSpPr>
            <a:spLocks noGrp="1"/>
          </p:cNvSpPr>
          <p:nvPr>
            <p:ph idx="1"/>
          </p:nvPr>
        </p:nvSpPr>
        <p:spPr>
          <a:xfrm>
            <a:off x="838200" y="857250"/>
            <a:ext cx="10515600" cy="5705475"/>
          </a:xfrm>
        </p:spPr>
        <p:txBody>
          <a:bodyPr>
            <a:normAutofit/>
          </a:bodyPr>
          <a:lstStyle/>
          <a:p>
            <a:pPr marL="342900" lvl="0" indent="-342900" fontAlgn="base">
              <a:lnSpc>
                <a:spcPct val="80000"/>
              </a:lnSpc>
              <a:spcBef>
                <a:spcPct val="0"/>
              </a:spcBef>
              <a:spcAft>
                <a:spcPct val="0"/>
              </a:spcAft>
              <a:buNone/>
            </a:pPr>
            <a:r>
              <a:rPr lang="en-GB" sz="1800" b="1" kern="0" dirty="0">
                <a:solidFill>
                  <a:srgbClr val="4D4D4D"/>
                </a:solidFill>
                <a:latin typeface="Arial"/>
              </a:rPr>
              <a:t> </a:t>
            </a:r>
          </a:p>
          <a:p>
            <a:pPr marL="342900" lvl="0" indent="-342900" fontAlgn="base">
              <a:lnSpc>
                <a:spcPct val="80000"/>
              </a:lnSpc>
              <a:spcBef>
                <a:spcPct val="0"/>
              </a:spcBef>
              <a:spcAft>
                <a:spcPct val="0"/>
              </a:spcAft>
              <a:buNone/>
            </a:pPr>
            <a:endParaRPr lang="en-GB" sz="1800" b="1" kern="0" dirty="0">
              <a:solidFill>
                <a:srgbClr val="0070C0"/>
              </a:solidFill>
              <a:latin typeface="Arial"/>
            </a:endParaRPr>
          </a:p>
          <a:p>
            <a:pPr fontAlgn="base">
              <a:lnSpc>
                <a:spcPct val="110000"/>
              </a:lnSpc>
              <a:spcBef>
                <a:spcPts val="600"/>
              </a:spcBef>
              <a:spcAft>
                <a:spcPts val="1200"/>
              </a:spcAft>
            </a:pPr>
            <a:r>
              <a:rPr lang="en-GB" sz="2000" b="1" kern="0" dirty="0">
                <a:solidFill>
                  <a:srgbClr val="0070C0"/>
                </a:solidFill>
                <a:latin typeface="Arial"/>
              </a:rPr>
              <a:t>	</a:t>
            </a:r>
            <a:r>
              <a:rPr lang="en-GB" sz="2000" kern="0" dirty="0">
                <a:solidFill>
                  <a:srgbClr val="0070C0"/>
                </a:solidFill>
                <a:latin typeface="Arial"/>
              </a:rPr>
              <a:t>HEE, HEIW and NIMDTA do not run or endorse any paid interview preparation 		courses</a:t>
            </a:r>
          </a:p>
          <a:p>
            <a:pPr fontAlgn="base">
              <a:lnSpc>
                <a:spcPct val="110000"/>
              </a:lnSpc>
              <a:spcBef>
                <a:spcPts val="600"/>
              </a:spcBef>
              <a:spcAft>
                <a:spcPts val="1200"/>
              </a:spcAft>
            </a:pPr>
            <a:r>
              <a:rPr lang="en-GB" sz="2000" kern="0">
                <a:solidFill>
                  <a:srgbClr val="0070C0"/>
                </a:solidFill>
                <a:latin typeface="Arial"/>
              </a:rPr>
              <a:t>	Example </a:t>
            </a:r>
            <a:r>
              <a:rPr lang="en-GB" sz="2000" kern="0" dirty="0">
                <a:solidFill>
                  <a:srgbClr val="0070C0"/>
                </a:solidFill>
                <a:latin typeface="Arial"/>
              </a:rPr>
              <a:t>questions are given within the DFT Applicant </a:t>
            </a:r>
            <a:r>
              <a:rPr lang="en-GB" sz="2000" kern="0">
                <a:solidFill>
                  <a:srgbClr val="0070C0"/>
                </a:solidFill>
                <a:latin typeface="Arial"/>
              </a:rPr>
              <a:t>Guide along </a:t>
            </a:r>
            <a:r>
              <a:rPr lang="en-GB" sz="2000" kern="0" dirty="0">
                <a:solidFill>
                  <a:srgbClr val="0070C0"/>
                </a:solidFill>
                <a:latin typeface="Arial"/>
              </a:rPr>
              <a:t>with </a:t>
            </a:r>
            <a:r>
              <a:rPr lang="en-GB" sz="2000" kern="0">
                <a:solidFill>
                  <a:srgbClr val="0070C0"/>
                </a:solidFill>
                <a:latin typeface="Arial"/>
              </a:rPr>
              <a:t>in 	depth </a:t>
            </a:r>
            <a:r>
              <a:rPr lang="en-GB" sz="2000" kern="0" dirty="0">
                <a:solidFill>
                  <a:srgbClr val="0070C0"/>
                </a:solidFill>
                <a:latin typeface="Arial"/>
              </a:rPr>
              <a:t>information on the whole recruitment process</a:t>
            </a:r>
          </a:p>
          <a:p>
            <a:pPr fontAlgn="base">
              <a:lnSpc>
                <a:spcPct val="110000"/>
              </a:lnSpc>
              <a:spcBef>
                <a:spcPts val="600"/>
              </a:spcBef>
              <a:spcAft>
                <a:spcPts val="1200"/>
              </a:spcAft>
            </a:pPr>
            <a:r>
              <a:rPr lang="en-GB" sz="2000" kern="0" dirty="0">
                <a:solidFill>
                  <a:srgbClr val="0070C0"/>
                </a:solidFill>
                <a:latin typeface="Arial"/>
              </a:rPr>
              <a:t>	Please read the Guide thoroughly before you submit your application</a:t>
            </a:r>
          </a:p>
          <a:p>
            <a:pPr fontAlgn="base">
              <a:lnSpc>
                <a:spcPct val="110000"/>
              </a:lnSpc>
              <a:spcBef>
                <a:spcPts val="600"/>
              </a:spcBef>
              <a:spcAft>
                <a:spcPts val="1200"/>
              </a:spcAft>
            </a:pPr>
            <a:r>
              <a:rPr lang="en-GB" sz="2000" kern="0" dirty="0">
                <a:solidFill>
                  <a:srgbClr val="0070C0"/>
                </a:solidFill>
                <a:latin typeface="Arial"/>
              </a:rPr>
              <a:t>	The Applicant Guide will be published on Oriel when the Advert opens on 13 	August 2020</a:t>
            </a:r>
          </a:p>
          <a:p>
            <a:pPr fontAlgn="base">
              <a:lnSpc>
                <a:spcPct val="110000"/>
              </a:lnSpc>
              <a:spcBef>
                <a:spcPts val="600"/>
              </a:spcBef>
              <a:spcAft>
                <a:spcPts val="1200"/>
              </a:spcAft>
            </a:pPr>
            <a:r>
              <a:rPr lang="en-GB" sz="2000" kern="0" dirty="0">
                <a:solidFill>
                  <a:srgbClr val="0070C0"/>
                </a:solidFill>
                <a:latin typeface="Arial"/>
              </a:rPr>
              <a:t>	If you have further questions once you have read the Applicant Guide please refer 	them to the National Recruitment Office by submitting a query through their 	Applicant Support Portal:</a:t>
            </a:r>
          </a:p>
          <a:p>
            <a:pPr marL="0" indent="0" fontAlgn="base">
              <a:lnSpc>
                <a:spcPct val="100000"/>
              </a:lnSpc>
              <a:spcBef>
                <a:spcPts val="600"/>
              </a:spcBef>
              <a:spcAft>
                <a:spcPts val="1200"/>
              </a:spcAft>
              <a:buNone/>
            </a:pPr>
            <a:r>
              <a:rPr lang="en-GB" sz="2000" b="1" kern="0" dirty="0">
                <a:solidFill>
                  <a:srgbClr val="4D4D4D"/>
                </a:solidFill>
                <a:latin typeface="Arial"/>
                <a:hlinkClick r:id="rId2">
                  <a:extLst>
                    <a:ext uri="{A12FA001-AC4F-418D-AE19-62706E023703}">
                      <ahyp:hlinkClr xmlns:ahyp="http://schemas.microsoft.com/office/drawing/2018/hyperlinkcolor" val="tx"/>
                    </a:ext>
                  </a:extLst>
                </a:hlinkClick>
              </a:rPr>
              <a:t>https://lasepgmdesupport.hee.nhs.uk/support/home?applicants</a:t>
            </a:r>
            <a:endParaRPr lang="en-GB" sz="2000" b="1" kern="0" dirty="0">
              <a:solidFill>
                <a:srgbClr val="0070C0"/>
              </a:solidFill>
              <a:latin typeface="Arial"/>
            </a:endParaRPr>
          </a:p>
          <a:p>
            <a:pPr marL="342900" lvl="0" indent="-342900" fontAlgn="base">
              <a:lnSpc>
                <a:spcPct val="80000"/>
              </a:lnSpc>
              <a:spcBef>
                <a:spcPct val="0"/>
              </a:spcBef>
              <a:spcAft>
                <a:spcPct val="0"/>
              </a:spcAft>
              <a:buNone/>
            </a:pPr>
            <a:endParaRPr lang="en-GB" sz="1800" b="1" kern="0" dirty="0">
              <a:solidFill>
                <a:srgbClr val="0070C0"/>
              </a:solidFill>
              <a:latin typeface="Arial"/>
            </a:endParaRPr>
          </a:p>
          <a:p>
            <a:endParaRPr lang="en-GB" dirty="0"/>
          </a:p>
        </p:txBody>
      </p:sp>
    </p:spTree>
    <p:extLst>
      <p:ext uri="{BB962C8B-B14F-4D97-AF65-F5344CB8AC3E}">
        <p14:creationId xmlns:p14="http://schemas.microsoft.com/office/powerpoint/2010/main" val="2739761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1B56C-CD48-4491-8916-F8C56AC0815C}"/>
              </a:ext>
            </a:extLst>
          </p:cNvPr>
          <p:cNvSpPr>
            <a:spLocks noGrp="1"/>
          </p:cNvSpPr>
          <p:nvPr>
            <p:ph type="title"/>
          </p:nvPr>
        </p:nvSpPr>
        <p:spPr>
          <a:xfrm>
            <a:off x="838200" y="365125"/>
            <a:ext cx="10515600" cy="5683337"/>
          </a:xfrm>
        </p:spPr>
        <p:txBody>
          <a:bodyPr>
            <a:normAutofit/>
          </a:bodyPr>
          <a:lstStyle/>
          <a:p>
            <a:pPr marL="342900" lvl="0" indent="-342900" algn="ctr" fontAlgn="base">
              <a:lnSpc>
                <a:spcPct val="80000"/>
              </a:lnSpc>
              <a:spcAft>
                <a:spcPct val="0"/>
              </a:spcAft>
            </a:pPr>
            <a:r>
              <a:rPr lang="en-GB" sz="8000" b="1" kern="0" dirty="0">
                <a:solidFill>
                  <a:srgbClr val="0070C0"/>
                </a:solidFill>
                <a:latin typeface="Arial"/>
                <a:ea typeface="+mn-ea"/>
                <a:cs typeface="+mn-cs"/>
              </a:rPr>
              <a:t>Questions?</a:t>
            </a:r>
            <a:br>
              <a:rPr lang="en-GB" sz="8000" b="1" kern="0" dirty="0">
                <a:solidFill>
                  <a:srgbClr val="0070C0"/>
                </a:solidFill>
                <a:highlight>
                  <a:srgbClr val="FFFF00"/>
                </a:highlight>
                <a:latin typeface="Arial"/>
                <a:ea typeface="+mn-ea"/>
                <a:cs typeface="+mn-cs"/>
              </a:rPr>
            </a:br>
            <a:endParaRPr lang="en-GB" sz="2000" b="1" kern="0" dirty="0">
              <a:solidFill>
                <a:srgbClr val="0070C0"/>
              </a:solidFill>
              <a:highlight>
                <a:srgbClr val="FFFF00"/>
              </a:highlight>
              <a:latin typeface="Arial"/>
              <a:ea typeface="+mn-ea"/>
              <a:cs typeface="+mn-cs"/>
            </a:endParaRPr>
          </a:p>
        </p:txBody>
      </p:sp>
    </p:spTree>
    <p:extLst>
      <p:ext uri="{BB962C8B-B14F-4D97-AF65-F5344CB8AC3E}">
        <p14:creationId xmlns:p14="http://schemas.microsoft.com/office/powerpoint/2010/main" val="3544748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69CE3-B26D-4887-A3F4-B8CAF4C9ED0C}"/>
              </a:ext>
            </a:extLst>
          </p:cNvPr>
          <p:cNvSpPr>
            <a:spLocks noGrp="1"/>
          </p:cNvSpPr>
          <p:nvPr>
            <p:ph type="title"/>
          </p:nvPr>
        </p:nvSpPr>
        <p:spPr/>
        <p:txBody>
          <a:bodyPr/>
          <a:lstStyle/>
          <a:p>
            <a:r>
              <a:rPr lang="en-GB" sz="2800" b="1" kern="0" dirty="0">
                <a:solidFill>
                  <a:srgbClr val="0072C6"/>
                </a:solidFill>
                <a:latin typeface="Arial"/>
              </a:rPr>
              <a:t>Satisfactory Completion of DFT</a:t>
            </a:r>
            <a:endParaRPr lang="en-GB" dirty="0"/>
          </a:p>
        </p:txBody>
      </p:sp>
      <p:sp>
        <p:nvSpPr>
          <p:cNvPr id="3" name="Content Placeholder 2">
            <a:extLst>
              <a:ext uri="{FF2B5EF4-FFF2-40B4-BE49-F238E27FC236}">
                <a16:creationId xmlns:a16="http://schemas.microsoft.com/office/drawing/2014/main" id="{EFC8BB85-F5AC-46F8-AA9C-3F087DC8FBCF}"/>
              </a:ext>
            </a:extLst>
          </p:cNvPr>
          <p:cNvSpPr>
            <a:spLocks noGrp="1"/>
          </p:cNvSpPr>
          <p:nvPr>
            <p:ph idx="1"/>
          </p:nvPr>
        </p:nvSpPr>
        <p:spPr>
          <a:xfrm>
            <a:off x="838200" y="1591039"/>
            <a:ext cx="10515600" cy="4901836"/>
          </a:xfrm>
        </p:spPr>
        <p:txBody>
          <a:bodyPr>
            <a:normAutofit fontScale="25000" lnSpcReduction="20000"/>
          </a:bodyPr>
          <a:lstStyle/>
          <a:p>
            <a:pPr marL="342900" lvl="0" indent="0" fontAlgn="base">
              <a:lnSpc>
                <a:spcPct val="100000"/>
              </a:lnSpc>
              <a:spcBef>
                <a:spcPct val="0"/>
              </a:spcBef>
              <a:spcAft>
                <a:spcPct val="0"/>
              </a:spcAft>
              <a:buNone/>
            </a:pPr>
            <a:r>
              <a:rPr lang="en-GB" sz="7200" b="1" kern="0" dirty="0">
                <a:solidFill>
                  <a:srgbClr val="0072C6"/>
                </a:solidFill>
                <a:latin typeface="Arial"/>
              </a:rPr>
              <a:t>You will be required to demonstrate satisfactory completion of the Dental Foundation Training programme in order to be awarded a Certificate of Satisfactory Completion</a:t>
            </a:r>
          </a:p>
          <a:p>
            <a:pPr marL="342900" lvl="0" indent="-342900" fontAlgn="base">
              <a:lnSpc>
                <a:spcPct val="80000"/>
              </a:lnSpc>
              <a:spcBef>
                <a:spcPct val="0"/>
              </a:spcBef>
              <a:spcAft>
                <a:spcPct val="0"/>
              </a:spcAft>
              <a:buNone/>
            </a:pPr>
            <a:endParaRPr lang="en-GB" sz="7200" b="1" kern="0" dirty="0">
              <a:solidFill>
                <a:srgbClr val="4D4D4D"/>
              </a:solidFill>
              <a:latin typeface="Arial"/>
            </a:endParaRPr>
          </a:p>
          <a:p>
            <a:pPr marL="342900" lvl="0" indent="-342900" fontAlgn="base">
              <a:lnSpc>
                <a:spcPct val="100000"/>
              </a:lnSpc>
              <a:spcBef>
                <a:spcPts val="600"/>
              </a:spcBef>
              <a:spcAft>
                <a:spcPct val="0"/>
              </a:spcAft>
            </a:pPr>
            <a:r>
              <a:rPr lang="en-GB" sz="7200" kern="0" dirty="0">
                <a:solidFill>
                  <a:srgbClr val="0072C6"/>
                </a:solidFill>
                <a:latin typeface="Arial"/>
              </a:rPr>
              <a:t>You will be expected to complete </a:t>
            </a:r>
            <a:r>
              <a:rPr lang="en-GB" sz="7200" b="1" i="1" kern="0" dirty="0">
                <a:solidFill>
                  <a:srgbClr val="0072C6"/>
                </a:solidFill>
                <a:latin typeface="Arial"/>
              </a:rPr>
              <a:t>both</a:t>
            </a:r>
            <a:r>
              <a:rPr lang="en-GB" sz="7200" kern="0" dirty="0">
                <a:solidFill>
                  <a:srgbClr val="0072C6"/>
                </a:solidFill>
                <a:latin typeface="Arial"/>
              </a:rPr>
              <a:t> a minimum 12 months of full-time training </a:t>
            </a:r>
            <a:r>
              <a:rPr lang="en-GB" sz="7200" b="1" i="1" kern="0" dirty="0">
                <a:solidFill>
                  <a:srgbClr val="0072C6"/>
                </a:solidFill>
                <a:latin typeface="Arial"/>
              </a:rPr>
              <a:t>and</a:t>
            </a:r>
            <a:r>
              <a:rPr lang="en-GB" sz="7200" kern="0" dirty="0">
                <a:solidFill>
                  <a:srgbClr val="0072C6"/>
                </a:solidFill>
                <a:latin typeface="Arial"/>
              </a:rPr>
              <a:t> demonstrate satisfactory progress</a:t>
            </a:r>
          </a:p>
          <a:p>
            <a:pPr marL="0" lvl="0" indent="0" fontAlgn="base">
              <a:lnSpc>
                <a:spcPct val="100000"/>
              </a:lnSpc>
              <a:spcBef>
                <a:spcPct val="0"/>
              </a:spcBef>
              <a:spcAft>
                <a:spcPct val="0"/>
              </a:spcAft>
              <a:buNone/>
            </a:pPr>
            <a:endParaRPr lang="en-GB" sz="7200" kern="0" dirty="0">
              <a:solidFill>
                <a:srgbClr val="0072C6"/>
              </a:solidFill>
              <a:latin typeface="Arial"/>
            </a:endParaRPr>
          </a:p>
          <a:p>
            <a:pPr marL="342900" lvl="0" indent="-342900" fontAlgn="base">
              <a:lnSpc>
                <a:spcPct val="100000"/>
              </a:lnSpc>
              <a:spcBef>
                <a:spcPct val="0"/>
              </a:spcBef>
              <a:spcAft>
                <a:spcPct val="0"/>
              </a:spcAft>
            </a:pPr>
            <a:r>
              <a:rPr lang="en-GB" sz="7200" kern="0" dirty="0">
                <a:solidFill>
                  <a:srgbClr val="0072C6"/>
                </a:solidFill>
                <a:latin typeface="Arial"/>
              </a:rPr>
              <a:t>Your progress will be formally assessed by a panel after 5 and 10/11 months; this will be done by reviewing reports from your Educational Supervisor(s) and Training Programme Director, together with evidence from your assessments and your e-Portfolio</a:t>
            </a:r>
          </a:p>
          <a:p>
            <a:pPr marL="342900" lvl="0" indent="-342900" fontAlgn="base">
              <a:lnSpc>
                <a:spcPct val="100000"/>
              </a:lnSpc>
              <a:spcBef>
                <a:spcPct val="0"/>
              </a:spcBef>
              <a:spcAft>
                <a:spcPct val="0"/>
              </a:spcAft>
            </a:pPr>
            <a:endParaRPr lang="en-GB" sz="7200" kern="0" dirty="0">
              <a:solidFill>
                <a:srgbClr val="0072C6"/>
              </a:solidFill>
              <a:latin typeface="Arial"/>
            </a:endParaRPr>
          </a:p>
          <a:p>
            <a:pPr marL="342900" lvl="0" indent="-342900" fontAlgn="base">
              <a:lnSpc>
                <a:spcPct val="100000"/>
              </a:lnSpc>
              <a:spcBef>
                <a:spcPct val="0"/>
              </a:spcBef>
              <a:spcAft>
                <a:spcPct val="0"/>
              </a:spcAft>
            </a:pPr>
            <a:r>
              <a:rPr lang="en-GB" sz="7200" kern="0" dirty="0">
                <a:solidFill>
                  <a:srgbClr val="0072C6"/>
                </a:solidFill>
                <a:latin typeface="Arial"/>
              </a:rPr>
              <a:t>You will be required to have demonstrated a broad range of the competencies set out in the DFT Curriculum and your training could exceptionally be extended beyond a year if the panel decides that this is necessary</a:t>
            </a:r>
          </a:p>
          <a:p>
            <a:pPr marL="0" lvl="0" indent="0" fontAlgn="base">
              <a:lnSpc>
                <a:spcPct val="100000"/>
              </a:lnSpc>
              <a:spcBef>
                <a:spcPct val="0"/>
              </a:spcBef>
              <a:spcAft>
                <a:spcPct val="0"/>
              </a:spcAft>
              <a:buNone/>
            </a:pPr>
            <a:endParaRPr lang="en-GB" sz="7200" kern="0" dirty="0">
              <a:solidFill>
                <a:srgbClr val="0072C6"/>
              </a:solidFill>
              <a:latin typeface="Arial"/>
            </a:endParaRPr>
          </a:p>
          <a:p>
            <a:pPr marL="342900" lvl="0" indent="-342900" fontAlgn="base">
              <a:lnSpc>
                <a:spcPct val="100000"/>
              </a:lnSpc>
              <a:spcBef>
                <a:spcPct val="0"/>
              </a:spcBef>
              <a:spcAft>
                <a:spcPct val="0"/>
              </a:spcAft>
            </a:pPr>
            <a:r>
              <a:rPr lang="en-GB" sz="7200" kern="0" dirty="0">
                <a:solidFill>
                  <a:srgbClr val="0072C6"/>
                </a:solidFill>
                <a:latin typeface="Arial"/>
              </a:rPr>
              <a:t>Please note, the delivery of the competencies required may be impacted due to Covid-19 on dentistry and Dental Foundation Training and the timelines above may be subject to change. </a:t>
            </a:r>
          </a:p>
          <a:p>
            <a:pPr marL="342900" lvl="0" indent="-342900" fontAlgn="base">
              <a:lnSpc>
                <a:spcPct val="100000"/>
              </a:lnSpc>
              <a:spcBef>
                <a:spcPct val="0"/>
              </a:spcBef>
              <a:spcAft>
                <a:spcPct val="0"/>
              </a:spcAft>
            </a:pPr>
            <a:endParaRPr lang="en-GB" sz="7200" kern="0" dirty="0">
              <a:solidFill>
                <a:srgbClr val="0072C6"/>
              </a:solidFill>
              <a:latin typeface="Arial"/>
            </a:endParaRPr>
          </a:p>
          <a:p>
            <a:pPr marL="342900" lvl="0" indent="-342900" fontAlgn="base">
              <a:lnSpc>
                <a:spcPct val="100000"/>
              </a:lnSpc>
              <a:spcBef>
                <a:spcPct val="0"/>
              </a:spcBef>
              <a:spcAft>
                <a:spcPct val="0"/>
              </a:spcAft>
            </a:pPr>
            <a:r>
              <a:rPr lang="en-GB" sz="7200" kern="0" dirty="0">
                <a:solidFill>
                  <a:srgbClr val="0072C6"/>
                </a:solidFill>
                <a:latin typeface="Arial"/>
              </a:rPr>
              <a:t>Assessment of Satisfactory Completion is not an examination</a:t>
            </a:r>
          </a:p>
          <a:p>
            <a:pPr marL="342900" lvl="0" indent="-342900" fontAlgn="base">
              <a:lnSpc>
                <a:spcPct val="100000"/>
              </a:lnSpc>
              <a:spcBef>
                <a:spcPct val="0"/>
              </a:spcBef>
              <a:spcAft>
                <a:spcPct val="0"/>
              </a:spcAft>
            </a:pPr>
            <a:endParaRPr lang="en-GB" sz="7200" kern="0" dirty="0">
              <a:solidFill>
                <a:srgbClr val="0072C6"/>
              </a:solidFill>
              <a:latin typeface="Arial"/>
            </a:endParaRPr>
          </a:p>
          <a:p>
            <a:pPr marL="342900" lvl="0" indent="-342900" fontAlgn="base">
              <a:lnSpc>
                <a:spcPct val="100000"/>
              </a:lnSpc>
              <a:spcBef>
                <a:spcPct val="0"/>
              </a:spcBef>
              <a:spcAft>
                <a:spcPct val="0"/>
              </a:spcAft>
            </a:pPr>
            <a:r>
              <a:rPr lang="en-GB" sz="7200" kern="0" dirty="0">
                <a:solidFill>
                  <a:srgbClr val="0072C6"/>
                </a:solidFill>
                <a:latin typeface="Arial"/>
              </a:rPr>
              <a:t>You will  have the right to appeal a Final panel’s recommendation if you think its decision is not correct</a:t>
            </a:r>
            <a:r>
              <a:rPr lang="en-GB" sz="1800" kern="0" dirty="0">
                <a:solidFill>
                  <a:srgbClr val="0072C6"/>
                </a:solidFill>
                <a:latin typeface="Arial"/>
              </a:rPr>
              <a:t>.</a:t>
            </a:r>
          </a:p>
          <a:p>
            <a:endParaRPr lang="en-GB" dirty="0"/>
          </a:p>
        </p:txBody>
      </p:sp>
    </p:spTree>
    <p:extLst>
      <p:ext uri="{BB962C8B-B14F-4D97-AF65-F5344CB8AC3E}">
        <p14:creationId xmlns:p14="http://schemas.microsoft.com/office/powerpoint/2010/main" val="1815097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EC098-7557-46EA-9A5C-AC9C75C746B5}"/>
              </a:ext>
            </a:extLst>
          </p:cNvPr>
          <p:cNvSpPr>
            <a:spLocks noGrp="1"/>
          </p:cNvSpPr>
          <p:nvPr>
            <p:ph type="title"/>
          </p:nvPr>
        </p:nvSpPr>
        <p:spPr>
          <a:xfrm>
            <a:off x="838200" y="365125"/>
            <a:ext cx="10515600" cy="750611"/>
          </a:xfrm>
        </p:spPr>
        <p:txBody>
          <a:bodyPr/>
          <a:lstStyle/>
          <a:p>
            <a:r>
              <a:rPr lang="en-GB" sz="2800" b="1" kern="0" dirty="0">
                <a:solidFill>
                  <a:srgbClr val="0072C6"/>
                </a:solidFill>
                <a:latin typeface="Arial"/>
              </a:rPr>
              <a:t>Overview of the 2020/21 Recruitment Process</a:t>
            </a:r>
            <a:endParaRPr lang="en-GB" dirty="0"/>
          </a:p>
        </p:txBody>
      </p:sp>
      <p:sp>
        <p:nvSpPr>
          <p:cNvPr id="5" name="Content Placeholder 3">
            <a:extLst>
              <a:ext uri="{FF2B5EF4-FFF2-40B4-BE49-F238E27FC236}">
                <a16:creationId xmlns:a16="http://schemas.microsoft.com/office/drawing/2014/main" id="{52A7C98B-A196-44F2-9293-1E04D9C2A2D2}"/>
              </a:ext>
            </a:extLst>
          </p:cNvPr>
          <p:cNvSpPr>
            <a:spLocks noGrp="1"/>
          </p:cNvSpPr>
          <p:nvPr>
            <p:ph idx="1"/>
          </p:nvPr>
        </p:nvSpPr>
        <p:spPr>
          <a:xfrm>
            <a:off x="838200" y="1732957"/>
            <a:ext cx="4983163" cy="4646612"/>
          </a:xfrm>
        </p:spPr>
        <p:txBody>
          <a:bodyPr>
            <a:normAutofit/>
          </a:bodyPr>
          <a:lstStyle/>
          <a:p>
            <a:pPr>
              <a:lnSpc>
                <a:spcPct val="120000"/>
              </a:lnSpc>
              <a:spcBef>
                <a:spcPts val="600"/>
              </a:spcBef>
              <a:buFont typeface="Arial" pitchFamily="34" charset="0"/>
              <a:buChar char="•"/>
            </a:pPr>
            <a:r>
              <a:rPr lang="en-GB" sz="2400" kern="0" dirty="0">
                <a:solidFill>
                  <a:srgbClr val="0072C6"/>
                </a:solidFill>
                <a:latin typeface="Arial" panose="020B0604020202020204" pitchFamily="34" charset="0"/>
                <a:cs typeface="Arial" panose="020B0604020202020204" pitchFamily="34" charset="0"/>
              </a:rPr>
              <a:t>Number of posts and applications</a:t>
            </a:r>
          </a:p>
          <a:p>
            <a:pPr>
              <a:lnSpc>
                <a:spcPct val="120000"/>
              </a:lnSpc>
              <a:spcBef>
                <a:spcPts val="600"/>
              </a:spcBef>
              <a:buFont typeface="Arial" pitchFamily="34" charset="0"/>
              <a:buChar char="•"/>
            </a:pPr>
            <a:r>
              <a:rPr lang="en-GB" sz="2400" kern="0" dirty="0">
                <a:solidFill>
                  <a:srgbClr val="0072C6"/>
                </a:solidFill>
                <a:latin typeface="Arial" panose="020B0604020202020204" pitchFamily="34" charset="0"/>
                <a:cs typeface="Arial" panose="020B0604020202020204" pitchFamily="34" charset="0"/>
              </a:rPr>
              <a:t>Recruitment process</a:t>
            </a:r>
          </a:p>
          <a:p>
            <a:pPr>
              <a:lnSpc>
                <a:spcPct val="120000"/>
              </a:lnSpc>
              <a:spcBef>
                <a:spcPts val="600"/>
              </a:spcBef>
              <a:buFont typeface="Arial" pitchFamily="34" charset="0"/>
              <a:buChar char="•"/>
            </a:pPr>
            <a:r>
              <a:rPr lang="en-GB" sz="2400" kern="0" dirty="0">
                <a:solidFill>
                  <a:srgbClr val="0072C6"/>
                </a:solidFill>
                <a:latin typeface="Arial" panose="020B0604020202020204" pitchFamily="34" charset="0"/>
                <a:cs typeface="Arial" panose="020B0604020202020204" pitchFamily="34" charset="0"/>
              </a:rPr>
              <a:t>Supporting candidates with a Disability</a:t>
            </a:r>
          </a:p>
          <a:p>
            <a:pPr>
              <a:lnSpc>
                <a:spcPct val="120000"/>
              </a:lnSpc>
              <a:spcBef>
                <a:spcPts val="600"/>
              </a:spcBef>
              <a:buFont typeface="Arial" pitchFamily="34" charset="0"/>
              <a:buChar char="•"/>
            </a:pPr>
            <a:r>
              <a:rPr lang="en-GB" sz="2400" kern="0" dirty="0">
                <a:solidFill>
                  <a:srgbClr val="0072C6"/>
                </a:solidFill>
                <a:latin typeface="Arial" panose="020B0604020202020204" pitchFamily="34" charset="0"/>
                <a:cs typeface="Arial" panose="020B0604020202020204" pitchFamily="34" charset="0"/>
              </a:rPr>
              <a:t>Special Circumstances</a:t>
            </a:r>
          </a:p>
          <a:p>
            <a:pPr>
              <a:lnSpc>
                <a:spcPct val="120000"/>
              </a:lnSpc>
              <a:spcBef>
                <a:spcPts val="600"/>
              </a:spcBef>
              <a:buFont typeface="Arial" pitchFamily="34" charset="0"/>
              <a:buChar char="•"/>
            </a:pPr>
            <a:r>
              <a:rPr lang="en-GB" sz="2400" kern="0" dirty="0">
                <a:solidFill>
                  <a:srgbClr val="0072C6"/>
                </a:solidFill>
                <a:latin typeface="Arial" panose="020B0604020202020204" pitchFamily="34" charset="0"/>
                <a:cs typeface="Arial" panose="020B0604020202020204" pitchFamily="34" charset="0"/>
              </a:rPr>
              <a:t>Which training posts are included</a:t>
            </a:r>
          </a:p>
          <a:p>
            <a:pPr>
              <a:lnSpc>
                <a:spcPct val="120000"/>
              </a:lnSpc>
              <a:spcBef>
                <a:spcPts val="600"/>
              </a:spcBef>
              <a:buFont typeface="Arial" pitchFamily="34" charset="0"/>
              <a:buChar char="•"/>
            </a:pPr>
            <a:r>
              <a:rPr lang="en-GB" sz="2400" kern="0" dirty="0">
                <a:solidFill>
                  <a:srgbClr val="0072C6"/>
                </a:solidFill>
                <a:latin typeface="Arial" panose="020B0604020202020204" pitchFamily="34" charset="0"/>
                <a:cs typeface="Arial" panose="020B0604020202020204" pitchFamily="34" charset="0"/>
              </a:rPr>
              <a:t>Key dates for 2020/21</a:t>
            </a:r>
          </a:p>
          <a:p>
            <a:pPr>
              <a:lnSpc>
                <a:spcPct val="120000"/>
              </a:lnSpc>
              <a:spcBef>
                <a:spcPts val="600"/>
              </a:spcBef>
              <a:buFont typeface="Arial" pitchFamily="34" charset="0"/>
              <a:buChar char="•"/>
            </a:pPr>
            <a:r>
              <a:rPr lang="en-GB" sz="2400" kern="0" dirty="0">
                <a:solidFill>
                  <a:srgbClr val="0072C6"/>
                </a:solidFill>
                <a:latin typeface="Arial" panose="020B0604020202020204" pitchFamily="34" charset="0"/>
                <a:cs typeface="Arial" panose="020B0604020202020204" pitchFamily="34" charset="0"/>
              </a:rPr>
              <a:t>How to apply</a:t>
            </a:r>
          </a:p>
          <a:p>
            <a:pPr>
              <a:lnSpc>
                <a:spcPct val="120000"/>
              </a:lnSpc>
              <a:spcBef>
                <a:spcPts val="600"/>
              </a:spcBef>
              <a:buFont typeface="Arial" pitchFamily="34" charset="0"/>
              <a:buChar char="•"/>
            </a:pPr>
            <a:r>
              <a:rPr lang="en-GB" sz="2400" kern="0" dirty="0">
                <a:solidFill>
                  <a:srgbClr val="0072C6"/>
                </a:solidFill>
                <a:latin typeface="Arial" panose="020B0604020202020204" pitchFamily="34" charset="0"/>
                <a:cs typeface="Arial" panose="020B0604020202020204" pitchFamily="34" charset="0"/>
              </a:rPr>
              <a:t>How will I be assessed</a:t>
            </a:r>
          </a:p>
          <a:p>
            <a:pPr>
              <a:buFont typeface="Arial" pitchFamily="34" charset="0"/>
              <a:buChar char="•"/>
            </a:pPr>
            <a:endParaRPr lang="en-GB" sz="1800" dirty="0">
              <a:solidFill>
                <a:srgbClr val="0072C6"/>
              </a:solidFill>
            </a:endParaRPr>
          </a:p>
        </p:txBody>
      </p:sp>
      <p:sp>
        <p:nvSpPr>
          <p:cNvPr id="6" name="Content Placeholder 4">
            <a:extLst>
              <a:ext uri="{FF2B5EF4-FFF2-40B4-BE49-F238E27FC236}">
                <a16:creationId xmlns:a16="http://schemas.microsoft.com/office/drawing/2014/main" id="{D57A33CA-A604-4077-AECF-885C2D6F16C7}"/>
              </a:ext>
            </a:extLst>
          </p:cNvPr>
          <p:cNvSpPr txBox="1">
            <a:spLocks/>
          </p:cNvSpPr>
          <p:nvPr/>
        </p:nvSpPr>
        <p:spPr>
          <a:xfrm>
            <a:off x="6876350" y="1945088"/>
            <a:ext cx="4062412" cy="44148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sz="2400" kern="0" dirty="0">
                <a:solidFill>
                  <a:srgbClr val="0072C6"/>
                </a:solidFill>
                <a:latin typeface="Arial" panose="020B0604020202020204" pitchFamily="34" charset="0"/>
                <a:cs typeface="Arial" panose="020B0604020202020204" pitchFamily="34" charset="0"/>
              </a:rPr>
              <a:t>Selection Method for 2020/21</a:t>
            </a:r>
          </a:p>
          <a:p>
            <a:pPr>
              <a:lnSpc>
                <a:spcPct val="100000"/>
              </a:lnSpc>
              <a:spcBef>
                <a:spcPts val="600"/>
              </a:spcBef>
            </a:pPr>
            <a:r>
              <a:rPr lang="en-GB" sz="2400" kern="0" dirty="0">
                <a:solidFill>
                  <a:srgbClr val="0072C6"/>
                </a:solidFill>
                <a:latin typeface="Arial" panose="020B0604020202020204" pitchFamily="34" charset="0"/>
                <a:cs typeface="Arial" panose="020B0604020202020204" pitchFamily="34" charset="0"/>
              </a:rPr>
              <a:t>Preferencing of schemes</a:t>
            </a:r>
          </a:p>
          <a:p>
            <a:pPr>
              <a:lnSpc>
                <a:spcPct val="100000"/>
              </a:lnSpc>
              <a:spcBef>
                <a:spcPts val="600"/>
              </a:spcBef>
            </a:pPr>
            <a:r>
              <a:rPr lang="en-GB" sz="2400" kern="0" dirty="0">
                <a:solidFill>
                  <a:srgbClr val="0072C6"/>
                </a:solidFill>
                <a:latin typeface="Arial" panose="020B0604020202020204" pitchFamily="34" charset="0"/>
                <a:cs typeface="Arial" panose="020B0604020202020204" pitchFamily="34" charset="0"/>
              </a:rPr>
              <a:t>Offers and allocations to schemes</a:t>
            </a:r>
          </a:p>
          <a:p>
            <a:pPr>
              <a:lnSpc>
                <a:spcPct val="100000"/>
              </a:lnSpc>
              <a:spcBef>
                <a:spcPts val="600"/>
              </a:spcBef>
            </a:pPr>
            <a:r>
              <a:rPr lang="en-GB" sz="2400" kern="0" dirty="0">
                <a:solidFill>
                  <a:srgbClr val="0072C6"/>
                </a:solidFill>
                <a:latin typeface="Arial" panose="020B0604020202020204" pitchFamily="34" charset="0"/>
                <a:cs typeface="Arial" panose="020B0604020202020204" pitchFamily="34" charset="0"/>
              </a:rPr>
              <a:t>Quality Assurance</a:t>
            </a:r>
          </a:p>
          <a:p>
            <a:pPr>
              <a:lnSpc>
                <a:spcPct val="100000"/>
              </a:lnSpc>
              <a:spcBef>
                <a:spcPts val="600"/>
              </a:spcBef>
            </a:pPr>
            <a:r>
              <a:rPr lang="en-GB" sz="2400" kern="0" dirty="0">
                <a:solidFill>
                  <a:srgbClr val="0072C6"/>
                </a:solidFill>
                <a:latin typeface="Arial" panose="020B0604020202020204" pitchFamily="34" charset="0"/>
                <a:cs typeface="Arial" panose="020B0604020202020204" pitchFamily="34" charset="0"/>
              </a:rPr>
              <a:t>Key Information</a:t>
            </a:r>
          </a:p>
          <a:p>
            <a:pPr>
              <a:lnSpc>
                <a:spcPct val="100000"/>
              </a:lnSpc>
              <a:spcBef>
                <a:spcPts val="600"/>
              </a:spcBef>
            </a:pPr>
            <a:r>
              <a:rPr lang="en-GB" sz="2400" kern="0" dirty="0">
                <a:solidFill>
                  <a:srgbClr val="0072C6"/>
                </a:solidFill>
                <a:latin typeface="Arial" panose="020B0604020202020204" pitchFamily="34" charset="0"/>
                <a:cs typeface="Arial" panose="020B0604020202020204" pitchFamily="34" charset="0"/>
              </a:rPr>
              <a:t>Reminder of key dates</a:t>
            </a:r>
          </a:p>
          <a:p>
            <a:pPr>
              <a:lnSpc>
                <a:spcPct val="100000"/>
              </a:lnSpc>
              <a:spcBef>
                <a:spcPts val="600"/>
              </a:spcBef>
            </a:pPr>
            <a:r>
              <a:rPr lang="en-GB" sz="2400" kern="0" dirty="0">
                <a:solidFill>
                  <a:srgbClr val="0072C6"/>
                </a:solidFill>
                <a:latin typeface="Arial" panose="020B0604020202020204" pitchFamily="34" charset="0"/>
                <a:cs typeface="Arial" panose="020B0604020202020204" pitchFamily="34" charset="0"/>
              </a:rPr>
              <a:t>Questions</a:t>
            </a: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1271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E9BC7-CC9A-462C-B455-46F1CBE8AAC4}"/>
              </a:ext>
            </a:extLst>
          </p:cNvPr>
          <p:cNvSpPr>
            <a:spLocks noGrp="1"/>
          </p:cNvSpPr>
          <p:nvPr>
            <p:ph type="title"/>
          </p:nvPr>
        </p:nvSpPr>
        <p:spPr>
          <a:xfrm>
            <a:off x="838200" y="365126"/>
            <a:ext cx="10515600" cy="809334"/>
          </a:xfrm>
        </p:spPr>
        <p:txBody>
          <a:bodyPr/>
          <a:lstStyle/>
          <a:p>
            <a:r>
              <a:rPr lang="en-GB" sz="2800" b="1" kern="0" dirty="0">
                <a:solidFill>
                  <a:srgbClr val="0070C0"/>
                </a:solidFill>
                <a:latin typeface="Arial"/>
              </a:rPr>
              <a:t>Number of Posts and Applications </a:t>
            </a:r>
            <a:r>
              <a:rPr lang="en-GB" sz="2800" b="1" kern="0" dirty="0">
                <a:solidFill>
                  <a:srgbClr val="0072C6"/>
                </a:solidFill>
                <a:latin typeface="Arial"/>
              </a:rPr>
              <a:t>– 2019/20</a:t>
            </a:r>
            <a:endParaRPr lang="en-GB" dirty="0"/>
          </a:p>
        </p:txBody>
      </p:sp>
      <p:sp>
        <p:nvSpPr>
          <p:cNvPr id="3" name="Content Placeholder 2">
            <a:extLst>
              <a:ext uri="{FF2B5EF4-FFF2-40B4-BE49-F238E27FC236}">
                <a16:creationId xmlns:a16="http://schemas.microsoft.com/office/drawing/2014/main" id="{D332ACD6-1EEA-4D09-A88E-19FBE4B68415}"/>
              </a:ext>
            </a:extLst>
          </p:cNvPr>
          <p:cNvSpPr>
            <a:spLocks noGrp="1"/>
          </p:cNvSpPr>
          <p:nvPr>
            <p:ph idx="1"/>
          </p:nvPr>
        </p:nvSpPr>
        <p:spPr>
          <a:xfrm>
            <a:off x="926335" y="1641831"/>
            <a:ext cx="10515600" cy="4108973"/>
          </a:xfrm>
        </p:spPr>
        <p:txBody>
          <a:bodyPr/>
          <a:lstStyle/>
          <a:p>
            <a:pPr marL="285750" indent="-285750">
              <a:lnSpc>
                <a:spcPct val="150000"/>
              </a:lnSpc>
            </a:pPr>
            <a:r>
              <a:rPr lang="en-GB" dirty="0">
                <a:solidFill>
                  <a:srgbClr val="0072C6"/>
                </a:solidFill>
                <a:latin typeface="Arial" panose="020B0604020202020204" pitchFamily="34" charset="0"/>
                <a:cs typeface="Arial" panose="020B0604020202020204" pitchFamily="34" charset="0"/>
              </a:rPr>
              <a:t>Number of applications: </a:t>
            </a:r>
            <a:r>
              <a:rPr lang="en-GB" b="1" dirty="0">
                <a:solidFill>
                  <a:srgbClr val="0072C6"/>
                </a:solidFill>
                <a:latin typeface="Arial" panose="020B0604020202020204" pitchFamily="34" charset="0"/>
                <a:cs typeface="Arial" panose="020B0604020202020204" pitchFamily="34" charset="0"/>
              </a:rPr>
              <a:t>1110</a:t>
            </a:r>
          </a:p>
          <a:p>
            <a:pPr marL="285750" indent="-285750">
              <a:lnSpc>
                <a:spcPct val="150000"/>
              </a:lnSpc>
            </a:pPr>
            <a:r>
              <a:rPr lang="en-GB" dirty="0">
                <a:solidFill>
                  <a:srgbClr val="0072C6"/>
                </a:solidFill>
                <a:latin typeface="Arial" panose="020B0604020202020204" pitchFamily="34" charset="0"/>
                <a:cs typeface="Arial" panose="020B0604020202020204" pitchFamily="34" charset="0"/>
              </a:rPr>
              <a:t>Number interviewed: </a:t>
            </a:r>
            <a:r>
              <a:rPr lang="en-GB" b="1" dirty="0">
                <a:solidFill>
                  <a:srgbClr val="0072C6"/>
                </a:solidFill>
                <a:latin typeface="Arial" panose="020B0604020202020204" pitchFamily="34" charset="0"/>
                <a:cs typeface="Arial" panose="020B0604020202020204" pitchFamily="34" charset="0"/>
              </a:rPr>
              <a:t>1072</a:t>
            </a:r>
          </a:p>
          <a:p>
            <a:pPr marL="285750" indent="-285750">
              <a:lnSpc>
                <a:spcPct val="150000"/>
              </a:lnSpc>
            </a:pPr>
            <a:r>
              <a:rPr lang="en-GB" dirty="0">
                <a:solidFill>
                  <a:srgbClr val="0072C6"/>
                </a:solidFill>
                <a:latin typeface="Arial" panose="020B0604020202020204" pitchFamily="34" charset="0"/>
                <a:cs typeface="Arial" panose="020B0604020202020204" pitchFamily="34" charset="0"/>
              </a:rPr>
              <a:t>Number of places offered and accepted in June 2020:</a:t>
            </a:r>
            <a:r>
              <a:rPr lang="en-GB" b="1" dirty="0">
                <a:solidFill>
                  <a:srgbClr val="0072C6"/>
                </a:solidFill>
                <a:latin typeface="Arial" panose="020B0604020202020204" pitchFamily="34" charset="0"/>
                <a:cs typeface="Arial" panose="020B0604020202020204" pitchFamily="34" charset="0"/>
              </a:rPr>
              <a:t> tbc</a:t>
            </a:r>
          </a:p>
          <a:p>
            <a:pPr marL="285750" indent="-285750">
              <a:lnSpc>
                <a:spcPct val="150000"/>
              </a:lnSpc>
            </a:pPr>
            <a:r>
              <a:rPr lang="en-GB" dirty="0">
                <a:solidFill>
                  <a:srgbClr val="0072C6"/>
                </a:solidFill>
                <a:latin typeface="Arial" panose="020B0604020202020204" pitchFamily="34" charset="0"/>
                <a:cs typeface="Arial" panose="020B0604020202020204" pitchFamily="34" charset="0"/>
              </a:rPr>
              <a:t>Number of DFT places currently available in England, Wales and Northern Ireland: </a:t>
            </a:r>
            <a:r>
              <a:rPr lang="en-GB" b="1" dirty="0">
                <a:solidFill>
                  <a:srgbClr val="0072C6"/>
                </a:solidFill>
                <a:latin typeface="Arial" panose="020B0604020202020204" pitchFamily="34" charset="0"/>
                <a:cs typeface="Arial" panose="020B0604020202020204" pitchFamily="34" charset="0"/>
              </a:rPr>
              <a:t>905</a:t>
            </a:r>
            <a:r>
              <a:rPr lang="en-GB" dirty="0">
                <a:solidFill>
                  <a:srgbClr val="0072C6"/>
                </a:solidFill>
                <a:latin typeface="Arial" panose="020B0604020202020204" pitchFamily="34" charset="0"/>
                <a:cs typeface="Arial" panose="020B0604020202020204" pitchFamily="34" charset="0"/>
              </a:rPr>
              <a:t> (as of June 2020)</a:t>
            </a:r>
          </a:p>
          <a:p>
            <a:endParaRPr lang="en-GB" dirty="0"/>
          </a:p>
        </p:txBody>
      </p:sp>
    </p:spTree>
    <p:extLst>
      <p:ext uri="{BB962C8B-B14F-4D97-AF65-F5344CB8AC3E}">
        <p14:creationId xmlns:p14="http://schemas.microsoft.com/office/powerpoint/2010/main" val="3864752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F141-232E-42C4-80E5-A5C611AF241D}"/>
              </a:ext>
            </a:extLst>
          </p:cNvPr>
          <p:cNvSpPr>
            <a:spLocks noGrp="1"/>
          </p:cNvSpPr>
          <p:nvPr>
            <p:ph type="title"/>
          </p:nvPr>
        </p:nvSpPr>
        <p:spPr>
          <a:xfrm>
            <a:off x="838200" y="365125"/>
            <a:ext cx="10515600" cy="599609"/>
          </a:xfrm>
        </p:spPr>
        <p:txBody>
          <a:bodyPr>
            <a:normAutofit/>
          </a:bodyPr>
          <a:lstStyle/>
          <a:p>
            <a:r>
              <a:rPr lang="en-GB" sz="2800" b="1" kern="0" dirty="0">
                <a:solidFill>
                  <a:srgbClr val="0072C6"/>
                </a:solidFill>
                <a:latin typeface="Arial"/>
              </a:rPr>
              <a:t>Recruitment Process</a:t>
            </a:r>
            <a:endParaRPr lang="en-GB" dirty="0"/>
          </a:p>
        </p:txBody>
      </p:sp>
      <p:sp>
        <p:nvSpPr>
          <p:cNvPr id="3" name="Content Placeholder 2">
            <a:extLst>
              <a:ext uri="{FF2B5EF4-FFF2-40B4-BE49-F238E27FC236}">
                <a16:creationId xmlns:a16="http://schemas.microsoft.com/office/drawing/2014/main" id="{4A5F3535-A491-4F3E-9376-3F9A730ABB83}"/>
              </a:ext>
            </a:extLst>
          </p:cNvPr>
          <p:cNvSpPr>
            <a:spLocks noGrp="1"/>
          </p:cNvSpPr>
          <p:nvPr>
            <p:ph idx="1"/>
          </p:nvPr>
        </p:nvSpPr>
        <p:spPr>
          <a:xfrm>
            <a:off x="838200" y="964734"/>
            <a:ext cx="10515600" cy="5212229"/>
          </a:xfrm>
        </p:spPr>
        <p:txBody>
          <a:bodyPr>
            <a:normAutofit fontScale="85000" lnSpcReduction="20000"/>
          </a:bodyPr>
          <a:lstStyle/>
          <a:p>
            <a:pPr marL="0" indent="0">
              <a:buNone/>
            </a:pPr>
            <a:endParaRPr lang="en-GB" altLang="en-US" dirty="0">
              <a:solidFill>
                <a:srgbClr val="0072C6"/>
              </a:solidFill>
              <a:latin typeface="Tahoma" pitchFamily="34" charset="0"/>
              <a:ea typeface="ＭＳ Ｐゴシック" pitchFamily="34" charset="-128"/>
              <a:cs typeface="Tahoma" pitchFamily="34" charset="0"/>
            </a:endParaRPr>
          </a:p>
          <a:p>
            <a:pPr marL="285750" indent="-285750">
              <a:lnSpc>
                <a:spcPct val="120000"/>
              </a:lnSpc>
              <a:spcBef>
                <a:spcPts val="600"/>
              </a:spcBef>
              <a:spcAft>
                <a:spcPts val="600"/>
              </a:spcAft>
            </a:pPr>
            <a:r>
              <a:rPr lang="en-GB" altLang="en-US" dirty="0">
                <a:solidFill>
                  <a:srgbClr val="0072C6"/>
                </a:solidFill>
                <a:latin typeface="Arial" panose="020B0604020202020204" pitchFamily="34" charset="0"/>
                <a:ea typeface="ＭＳ Ｐゴシック" pitchFamily="34" charset="-128"/>
                <a:cs typeface="Arial" panose="020B0604020202020204" pitchFamily="34" charset="0"/>
              </a:rPr>
              <a:t>The aim is to rank eligible applicants and allocate to 1 year DFT and Longitudinal (2 year) schemes</a:t>
            </a:r>
          </a:p>
          <a:p>
            <a:pPr marL="285750" indent="-285750">
              <a:lnSpc>
                <a:spcPct val="120000"/>
              </a:lnSpc>
              <a:spcBef>
                <a:spcPts val="600"/>
              </a:spcBef>
              <a:spcAft>
                <a:spcPts val="600"/>
              </a:spcAft>
            </a:pPr>
            <a:r>
              <a:rPr lang="en-GB" kern="0" dirty="0">
                <a:solidFill>
                  <a:srgbClr val="0072C6"/>
                </a:solidFill>
                <a:latin typeface="Arial" panose="020B0604020202020204" pitchFamily="34" charset="0"/>
                <a:cs typeface="Arial" panose="020B0604020202020204" pitchFamily="34" charset="0"/>
              </a:rPr>
              <a:t>Due to the ongoing pandemic, the Dental Foundation Training National Recruitment Office has been required to adapt the way we select Foundation Dentists in 2020/21</a:t>
            </a:r>
            <a:endParaRPr lang="en-GB" altLang="en-US" dirty="0">
              <a:solidFill>
                <a:srgbClr val="0072C6"/>
              </a:solidFill>
              <a:latin typeface="Arial" panose="020B0604020202020204" pitchFamily="34" charset="0"/>
              <a:ea typeface="ＭＳ Ｐゴシック" pitchFamily="34" charset="-128"/>
              <a:cs typeface="Arial" panose="020B0604020202020204" pitchFamily="34" charset="0"/>
            </a:endParaRPr>
          </a:p>
          <a:p>
            <a:pPr marL="285750" indent="-285750">
              <a:lnSpc>
                <a:spcPct val="120000"/>
              </a:lnSpc>
              <a:spcBef>
                <a:spcPts val="600"/>
              </a:spcBef>
              <a:spcAft>
                <a:spcPts val="600"/>
              </a:spcAft>
            </a:pPr>
            <a:r>
              <a:rPr lang="en-GB" altLang="en-US" dirty="0">
                <a:solidFill>
                  <a:srgbClr val="0072C6"/>
                </a:solidFill>
                <a:latin typeface="Arial" panose="020B0604020202020204" pitchFamily="34" charset="0"/>
                <a:ea typeface="ＭＳ Ｐゴシック" pitchFamily="34" charset="-128"/>
                <a:cs typeface="Arial" panose="020B0604020202020204" pitchFamily="34" charset="0"/>
              </a:rPr>
              <a:t>Ranking will be based on the Situational Judgement Test score alone for 2020/21 as a covid-19 contingency measure.  There will be no face to face interview process in 2020/21</a:t>
            </a:r>
          </a:p>
          <a:p>
            <a:pPr marL="285750" indent="-285750">
              <a:lnSpc>
                <a:spcPct val="120000"/>
              </a:lnSpc>
              <a:spcBef>
                <a:spcPts val="600"/>
              </a:spcBef>
              <a:spcAft>
                <a:spcPts val="600"/>
              </a:spcAft>
            </a:pPr>
            <a:r>
              <a:rPr lang="en-GB" altLang="en-US" dirty="0">
                <a:solidFill>
                  <a:srgbClr val="0072C6"/>
                </a:solidFill>
                <a:latin typeface="Arial" panose="020B0604020202020204" pitchFamily="34" charset="0"/>
                <a:ea typeface="ＭＳ Ｐゴシック" pitchFamily="34" charset="-128"/>
                <a:cs typeface="Arial" panose="020B0604020202020204" pitchFamily="34" charset="0"/>
              </a:rPr>
              <a:t>Popular schemes are likely to be more competitive (more applicants per place)</a:t>
            </a:r>
          </a:p>
          <a:p>
            <a:pPr marL="285750" indent="-285750">
              <a:lnSpc>
                <a:spcPct val="120000"/>
              </a:lnSpc>
              <a:spcBef>
                <a:spcPts val="600"/>
              </a:spcBef>
            </a:pPr>
            <a:r>
              <a:rPr lang="en-GB" altLang="en-US" dirty="0">
                <a:solidFill>
                  <a:srgbClr val="0072C6"/>
                </a:solidFill>
                <a:latin typeface="Arial" panose="020B0604020202020204" pitchFamily="34" charset="0"/>
                <a:ea typeface="ＭＳ Ｐゴシック" pitchFamily="34" charset="-128"/>
                <a:cs typeface="Arial" panose="020B0604020202020204" pitchFamily="34" charset="0"/>
              </a:rPr>
              <a:t>Process complies with employment law requirements</a:t>
            </a:r>
          </a:p>
          <a:p>
            <a:pPr marL="285750" indent="-285750"/>
            <a:endParaRPr lang="en-GB" altLang="en-US" dirty="0">
              <a:solidFill>
                <a:srgbClr val="0072C6"/>
              </a:solidFill>
              <a:latin typeface="Tahoma" pitchFamily="34" charset="0"/>
              <a:ea typeface="ＭＳ Ｐゴシック" pitchFamily="34" charset="-128"/>
              <a:cs typeface="Tahoma" pitchFamily="34" charset="0"/>
            </a:endParaRPr>
          </a:p>
          <a:p>
            <a:endParaRPr lang="en-GB" dirty="0"/>
          </a:p>
          <a:p>
            <a:endParaRPr lang="en-GB" dirty="0"/>
          </a:p>
        </p:txBody>
      </p:sp>
    </p:spTree>
    <p:extLst>
      <p:ext uri="{BB962C8B-B14F-4D97-AF65-F5344CB8AC3E}">
        <p14:creationId xmlns:p14="http://schemas.microsoft.com/office/powerpoint/2010/main" val="1622687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83A2-AA93-4F1D-B5B9-30291911AEAF}"/>
              </a:ext>
            </a:extLst>
          </p:cNvPr>
          <p:cNvSpPr>
            <a:spLocks noGrp="1"/>
          </p:cNvSpPr>
          <p:nvPr>
            <p:ph type="title"/>
          </p:nvPr>
        </p:nvSpPr>
        <p:spPr/>
        <p:txBody>
          <a:bodyPr>
            <a:normAutofit/>
          </a:bodyPr>
          <a:lstStyle/>
          <a:p>
            <a:r>
              <a:rPr lang="en-GB" sz="2800" b="1" kern="0" dirty="0">
                <a:solidFill>
                  <a:srgbClr val="0070C0"/>
                </a:solidFill>
                <a:latin typeface="Arial"/>
              </a:rPr>
              <a:t>Rationale for Implementing the COVID-19 Contingency Measures</a:t>
            </a:r>
          </a:p>
        </p:txBody>
      </p:sp>
      <p:sp>
        <p:nvSpPr>
          <p:cNvPr id="3" name="Content Placeholder 2">
            <a:extLst>
              <a:ext uri="{FF2B5EF4-FFF2-40B4-BE49-F238E27FC236}">
                <a16:creationId xmlns:a16="http://schemas.microsoft.com/office/drawing/2014/main" id="{F2BB8857-6FE6-4690-B53A-6A06665655F2}"/>
              </a:ext>
            </a:extLst>
          </p:cNvPr>
          <p:cNvSpPr>
            <a:spLocks noGrp="1"/>
          </p:cNvSpPr>
          <p:nvPr>
            <p:ph idx="1"/>
          </p:nvPr>
        </p:nvSpPr>
        <p:spPr>
          <a:xfrm>
            <a:off x="838200" y="1638773"/>
            <a:ext cx="10515600" cy="4854102"/>
          </a:xfrm>
        </p:spPr>
        <p:txBody>
          <a:bodyPr>
            <a:normAutofit fontScale="32500" lnSpcReduction="20000"/>
          </a:bodyPr>
          <a:lstStyle/>
          <a:p>
            <a:pPr marL="0" indent="0" fontAlgn="base">
              <a:lnSpc>
                <a:spcPct val="100000"/>
              </a:lnSpc>
              <a:spcBef>
                <a:spcPct val="0"/>
              </a:spcBef>
              <a:spcAft>
                <a:spcPct val="0"/>
              </a:spcAft>
              <a:buNone/>
            </a:pPr>
            <a:endParaRPr lang="en-GB" sz="5600" kern="0" dirty="0">
              <a:solidFill>
                <a:srgbClr val="0072C6"/>
              </a:solidFill>
              <a:latin typeface="Arial"/>
            </a:endParaRPr>
          </a:p>
          <a:p>
            <a:pPr marL="540000" indent="-540000" fontAlgn="base">
              <a:lnSpc>
                <a:spcPct val="120000"/>
              </a:lnSpc>
              <a:spcBef>
                <a:spcPts val="600"/>
              </a:spcBef>
              <a:buFont typeface="+mj-lt"/>
              <a:buAutoNum type="arabicPeriod"/>
            </a:pPr>
            <a:r>
              <a:rPr lang="en-US" sz="6200" kern="0" dirty="0">
                <a:solidFill>
                  <a:srgbClr val="0072C6"/>
                </a:solidFill>
                <a:latin typeface="Arial"/>
              </a:rPr>
              <a:t>Wherever possible, Health Education England will not hold face to face interviews in 2020 to protect those involved in the appointment process</a:t>
            </a:r>
            <a:r>
              <a:rPr lang="en-GB" sz="6200" kern="0" dirty="0">
                <a:solidFill>
                  <a:srgbClr val="0072C6"/>
                </a:solidFill>
                <a:latin typeface="Arial"/>
              </a:rPr>
              <a:t>  </a:t>
            </a:r>
          </a:p>
          <a:p>
            <a:pPr marL="540000" indent="-540000" fontAlgn="base">
              <a:lnSpc>
                <a:spcPct val="120000"/>
              </a:lnSpc>
              <a:spcBef>
                <a:spcPts val="600"/>
              </a:spcBef>
              <a:buFont typeface="+mj-lt"/>
              <a:buAutoNum type="arabicPeriod"/>
            </a:pPr>
            <a:r>
              <a:rPr lang="en-US" sz="6200" kern="0" dirty="0">
                <a:solidFill>
                  <a:srgbClr val="0072C6"/>
                </a:solidFill>
                <a:latin typeface="Arial"/>
              </a:rPr>
              <a:t>Online interviews can be unreliable due to poor connectivity resulting inconsistent applicant experience</a:t>
            </a:r>
            <a:endParaRPr lang="en-GB" sz="6200" kern="0" dirty="0">
              <a:solidFill>
                <a:srgbClr val="0072C6"/>
              </a:solidFill>
              <a:latin typeface="Arial"/>
            </a:endParaRPr>
          </a:p>
          <a:p>
            <a:pPr marL="540000" indent="-540000" fontAlgn="base">
              <a:lnSpc>
                <a:spcPct val="120000"/>
              </a:lnSpc>
              <a:spcBef>
                <a:spcPts val="600"/>
              </a:spcBef>
              <a:buFont typeface="+mj-lt"/>
              <a:buAutoNum type="arabicPeriod"/>
            </a:pPr>
            <a:r>
              <a:rPr lang="en-US" sz="6200" kern="0" dirty="0">
                <a:solidFill>
                  <a:srgbClr val="0072C6"/>
                </a:solidFill>
                <a:latin typeface="Arial"/>
              </a:rPr>
              <a:t>Assessor availability may be restricted in view of the pressures on dental practices</a:t>
            </a:r>
          </a:p>
          <a:p>
            <a:pPr marL="540000" indent="-540000" fontAlgn="base">
              <a:lnSpc>
                <a:spcPct val="120000"/>
              </a:lnSpc>
              <a:spcBef>
                <a:spcPts val="600"/>
              </a:spcBef>
              <a:buFont typeface="+mj-lt"/>
              <a:buAutoNum type="arabicPeriod"/>
            </a:pPr>
            <a:r>
              <a:rPr lang="en-US" sz="6200" kern="0" dirty="0">
                <a:solidFill>
                  <a:srgbClr val="0072C6"/>
                </a:solidFill>
                <a:latin typeface="Arial"/>
              </a:rPr>
              <a:t>The SJT already comprises of 50% of the final score and includes significant aspects of the face to face elements</a:t>
            </a:r>
          </a:p>
          <a:p>
            <a:pPr marL="540000" indent="-540000" fontAlgn="base">
              <a:lnSpc>
                <a:spcPct val="120000"/>
              </a:lnSpc>
              <a:spcBef>
                <a:spcPts val="600"/>
              </a:spcBef>
              <a:buFont typeface="+mj-lt"/>
              <a:buAutoNum type="arabicPeriod"/>
            </a:pPr>
            <a:r>
              <a:rPr lang="en-US" sz="6200" kern="0" dirty="0">
                <a:solidFill>
                  <a:srgbClr val="0072C6"/>
                </a:solidFill>
                <a:latin typeface="Arial"/>
              </a:rPr>
              <a:t>An Equality Impact Assessment will be conducted in connection with the changes</a:t>
            </a:r>
            <a:endParaRPr lang="en-GB" sz="6200" kern="0" dirty="0">
              <a:solidFill>
                <a:srgbClr val="0072C6"/>
              </a:solidFill>
              <a:latin typeface="Arial"/>
            </a:endParaRPr>
          </a:p>
          <a:p>
            <a:pPr marL="540000" indent="-540000" fontAlgn="base">
              <a:lnSpc>
                <a:spcPct val="120000"/>
              </a:lnSpc>
              <a:spcBef>
                <a:spcPts val="600"/>
              </a:spcBef>
              <a:buFont typeface="+mj-lt"/>
              <a:buAutoNum type="arabicPeriod"/>
            </a:pPr>
            <a:r>
              <a:rPr lang="en-US" sz="6200" kern="0" dirty="0">
                <a:solidFill>
                  <a:srgbClr val="0072C6"/>
                </a:solidFill>
                <a:latin typeface="Arial"/>
              </a:rPr>
              <a:t>HEE has discussed the changes with the BDA who have understood the need for contingency measures for this year only</a:t>
            </a:r>
          </a:p>
          <a:p>
            <a:pPr marL="540000" indent="-540000" fontAlgn="base">
              <a:lnSpc>
                <a:spcPct val="120000"/>
              </a:lnSpc>
              <a:spcBef>
                <a:spcPts val="600"/>
              </a:spcBef>
              <a:buFont typeface="+mj-lt"/>
              <a:buAutoNum type="arabicPeriod"/>
            </a:pPr>
            <a:r>
              <a:rPr lang="en-US" sz="6200" kern="0" dirty="0">
                <a:solidFill>
                  <a:srgbClr val="0072C6"/>
                </a:solidFill>
                <a:latin typeface="Arial"/>
              </a:rPr>
              <a:t>Applicants will be surveyed on their experience of the contingency measures to inform future planning discussions</a:t>
            </a:r>
            <a:endParaRPr lang="en-GB" sz="6200" kern="0" dirty="0">
              <a:solidFill>
                <a:srgbClr val="0072C6"/>
              </a:solidFill>
              <a:highlight>
                <a:srgbClr val="FFFF00"/>
              </a:highlight>
              <a:latin typeface="Arial"/>
            </a:endParaRPr>
          </a:p>
          <a:p>
            <a:pPr marL="540000" indent="-540000" fontAlgn="base">
              <a:lnSpc>
                <a:spcPct val="100000"/>
              </a:lnSpc>
              <a:spcBef>
                <a:spcPct val="0"/>
              </a:spcBef>
              <a:spcAft>
                <a:spcPct val="0"/>
              </a:spcAft>
              <a:buFont typeface="+mj-lt"/>
              <a:buAutoNum type="arabicPeriod"/>
            </a:pPr>
            <a:endParaRPr lang="en-GB" sz="5600" kern="0" dirty="0">
              <a:solidFill>
                <a:srgbClr val="0072C6"/>
              </a:solidFill>
              <a:latin typeface="Arial"/>
            </a:endParaRPr>
          </a:p>
          <a:p>
            <a:pPr marL="0" indent="0" fontAlgn="base">
              <a:lnSpc>
                <a:spcPct val="100000"/>
              </a:lnSpc>
              <a:spcBef>
                <a:spcPct val="0"/>
              </a:spcBef>
              <a:spcAft>
                <a:spcPct val="0"/>
              </a:spcAft>
              <a:buNone/>
            </a:pPr>
            <a:endParaRPr lang="en-GB" sz="5600" kern="0" dirty="0">
              <a:solidFill>
                <a:srgbClr val="0072C6"/>
              </a:solidFill>
              <a:latin typeface="Arial"/>
            </a:endParaRPr>
          </a:p>
        </p:txBody>
      </p:sp>
    </p:spTree>
    <p:extLst>
      <p:ext uri="{BB962C8B-B14F-4D97-AF65-F5344CB8AC3E}">
        <p14:creationId xmlns:p14="http://schemas.microsoft.com/office/powerpoint/2010/main" val="4020038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6810-E119-4E67-AC98-034D24ED3C62}"/>
              </a:ext>
            </a:extLst>
          </p:cNvPr>
          <p:cNvSpPr>
            <a:spLocks noGrp="1"/>
          </p:cNvSpPr>
          <p:nvPr>
            <p:ph type="title"/>
          </p:nvPr>
        </p:nvSpPr>
        <p:spPr/>
        <p:txBody>
          <a:bodyPr/>
          <a:lstStyle/>
          <a:p>
            <a:r>
              <a:rPr lang="en-US" sz="2800" b="1" kern="0" dirty="0">
                <a:solidFill>
                  <a:srgbClr val="0072C6"/>
                </a:solidFill>
                <a:latin typeface="Arial"/>
              </a:rPr>
              <a:t>Supporting candidates with a disability – Declare at time of application</a:t>
            </a:r>
            <a:endParaRPr lang="en-GB" dirty="0"/>
          </a:p>
        </p:txBody>
      </p:sp>
      <p:sp>
        <p:nvSpPr>
          <p:cNvPr id="3" name="Content Placeholder 2">
            <a:extLst>
              <a:ext uri="{FF2B5EF4-FFF2-40B4-BE49-F238E27FC236}">
                <a16:creationId xmlns:a16="http://schemas.microsoft.com/office/drawing/2014/main" id="{1EF6D9D7-15E4-44AB-A05A-AABDF21C668D}"/>
              </a:ext>
            </a:extLst>
          </p:cNvPr>
          <p:cNvSpPr>
            <a:spLocks noGrp="1"/>
          </p:cNvSpPr>
          <p:nvPr>
            <p:ph idx="1"/>
          </p:nvPr>
        </p:nvSpPr>
        <p:spPr>
          <a:xfrm>
            <a:off x="838200" y="1690688"/>
            <a:ext cx="10515600" cy="4351338"/>
          </a:xfrm>
        </p:spPr>
        <p:txBody>
          <a:bodyPr>
            <a:noAutofit/>
          </a:bodyPr>
          <a:lstStyle/>
          <a:p>
            <a:pPr marL="285750" indent="-285750">
              <a:lnSpc>
                <a:spcPct val="100000"/>
              </a:lnSpc>
              <a:spcBef>
                <a:spcPts val="600"/>
              </a:spcBef>
            </a:pPr>
            <a:r>
              <a:rPr lang="en-GB" altLang="en-US" sz="2200" dirty="0">
                <a:solidFill>
                  <a:srgbClr val="0070C0"/>
                </a:solidFill>
                <a:latin typeface="Arial" panose="020B0604020202020204" pitchFamily="34" charset="0"/>
                <a:ea typeface="ＭＳ Ｐゴシック" pitchFamily="34" charset="-128"/>
                <a:cs typeface="Arial" panose="020B0604020202020204" pitchFamily="34" charset="0"/>
              </a:rPr>
              <a:t>Applicants are encouraged to declare any disability on the application form, to ensure they are supported through the process. They will also be required to fill out the form via  </a:t>
            </a:r>
            <a:r>
              <a:rPr lang="en-GB" altLang="en-US" sz="2200" dirty="0">
                <a:solidFill>
                  <a:srgbClr val="0070C0"/>
                </a:solidFill>
                <a:latin typeface="Arial" panose="020B0604020202020204" pitchFamily="34" charset="0"/>
                <a:ea typeface="ＭＳ Ｐゴシック" pitchFamily="34" charset="-128"/>
                <a:cs typeface="Arial" panose="020B0604020202020204" pitchFamily="34" charset="0"/>
                <a:hlinkClick r:id="rId2"/>
              </a:rPr>
              <a:t>https://lasepgmdesupport.hee.nhs.uk/support/tickets/new?form_15=true</a:t>
            </a:r>
            <a:r>
              <a:rPr lang="en-GB" altLang="en-US" sz="2200" dirty="0">
                <a:solidFill>
                  <a:srgbClr val="0070C0"/>
                </a:solidFill>
                <a:latin typeface="Arial" panose="020B0604020202020204" pitchFamily="34" charset="0"/>
                <a:ea typeface="ＭＳ Ｐゴシック" pitchFamily="34" charset="-128"/>
                <a:cs typeface="Arial" panose="020B0604020202020204" pitchFamily="34" charset="0"/>
              </a:rPr>
              <a:t>         and provide evidence. Full guidance will be given when the advert is published on Oriel</a:t>
            </a:r>
          </a:p>
          <a:p>
            <a:pPr>
              <a:lnSpc>
                <a:spcPct val="100000"/>
              </a:lnSpc>
              <a:spcBef>
                <a:spcPts val="600"/>
              </a:spcBef>
            </a:pPr>
            <a:endParaRPr lang="en-GB" altLang="en-US" sz="2200" dirty="0">
              <a:solidFill>
                <a:srgbClr val="0070C0"/>
              </a:solidFill>
              <a:latin typeface="Arial" panose="020B0604020202020204" pitchFamily="34" charset="0"/>
              <a:ea typeface="ＭＳ Ｐゴシック" pitchFamily="34" charset="-128"/>
              <a:cs typeface="Arial" panose="020B0604020202020204" pitchFamily="34" charset="0"/>
            </a:endParaRPr>
          </a:p>
          <a:p>
            <a:pPr marL="285750" indent="-285750">
              <a:lnSpc>
                <a:spcPct val="100000"/>
              </a:lnSpc>
              <a:spcBef>
                <a:spcPts val="600"/>
              </a:spcBef>
            </a:pPr>
            <a:r>
              <a:rPr lang="en-GB" altLang="en-US" sz="2200" dirty="0">
                <a:solidFill>
                  <a:srgbClr val="0070C0"/>
                </a:solidFill>
                <a:latin typeface="Arial" panose="020B0604020202020204" pitchFamily="34" charset="0"/>
                <a:ea typeface="ＭＳ Ｐゴシック" pitchFamily="34" charset="-128"/>
                <a:cs typeface="Arial" panose="020B0604020202020204" pitchFamily="34" charset="0"/>
              </a:rPr>
              <a:t>A disability can not be considered retrospectively.   The absolute deadline for this is 10 September 2020 (Application close date), after which point no adjustments will be made</a:t>
            </a:r>
          </a:p>
          <a:p>
            <a:pPr marL="0" indent="0">
              <a:lnSpc>
                <a:spcPct val="100000"/>
              </a:lnSpc>
              <a:spcBef>
                <a:spcPts val="600"/>
              </a:spcBef>
              <a:buNone/>
            </a:pPr>
            <a:endParaRPr lang="en-GB" altLang="en-US" sz="2200" dirty="0">
              <a:solidFill>
                <a:srgbClr val="0070C0"/>
              </a:solidFill>
              <a:latin typeface="Arial" panose="020B0604020202020204" pitchFamily="34" charset="0"/>
              <a:ea typeface="ＭＳ Ｐゴシック" pitchFamily="34" charset="-128"/>
              <a:cs typeface="Arial" panose="020B0604020202020204" pitchFamily="34" charset="0"/>
            </a:endParaRPr>
          </a:p>
          <a:p>
            <a:pPr marL="285750" indent="-285750">
              <a:lnSpc>
                <a:spcPct val="100000"/>
              </a:lnSpc>
              <a:spcBef>
                <a:spcPts val="600"/>
              </a:spcBef>
            </a:pPr>
            <a:r>
              <a:rPr lang="en-GB" altLang="en-US" sz="2200" dirty="0">
                <a:solidFill>
                  <a:srgbClr val="0070C0"/>
                </a:solidFill>
                <a:latin typeface="Arial" panose="020B0604020202020204" pitchFamily="34" charset="0"/>
                <a:ea typeface="ＭＳ Ｐゴシック" pitchFamily="34" charset="-128"/>
                <a:cs typeface="Arial" panose="020B0604020202020204" pitchFamily="34" charset="0"/>
              </a:rPr>
              <a:t>Allowances and adjustments will be made in accordance with Health Education England policies</a:t>
            </a:r>
          </a:p>
          <a:p>
            <a:endParaRPr lang="en-GB" sz="2200" dirty="0">
              <a:latin typeface="Arial" panose="020B0604020202020204" pitchFamily="34" charset="0"/>
              <a:cs typeface="Arial" panose="020B0604020202020204" pitchFamily="34" charset="0"/>
            </a:endParaRPr>
          </a:p>
          <a:p>
            <a:pPr marL="0" indent="0">
              <a:buNone/>
            </a:pPr>
            <a:endParaRPr lang="en-GB" sz="2200" dirty="0"/>
          </a:p>
        </p:txBody>
      </p:sp>
    </p:spTree>
    <p:extLst>
      <p:ext uri="{BB962C8B-B14F-4D97-AF65-F5344CB8AC3E}">
        <p14:creationId xmlns:p14="http://schemas.microsoft.com/office/powerpoint/2010/main" val="2391456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66935-A3A8-482F-87E8-81CAC6D8B701}"/>
              </a:ext>
            </a:extLst>
          </p:cNvPr>
          <p:cNvSpPr>
            <a:spLocks noGrp="1"/>
          </p:cNvSpPr>
          <p:nvPr>
            <p:ph type="title"/>
          </p:nvPr>
        </p:nvSpPr>
        <p:spPr>
          <a:xfrm>
            <a:off x="838200" y="365126"/>
            <a:ext cx="10515600" cy="675110"/>
          </a:xfrm>
        </p:spPr>
        <p:txBody>
          <a:bodyPr/>
          <a:lstStyle/>
          <a:p>
            <a:r>
              <a:rPr lang="en-GB" sz="2800" b="1" kern="0" dirty="0">
                <a:solidFill>
                  <a:srgbClr val="0072C6"/>
                </a:solidFill>
                <a:latin typeface="Arial"/>
              </a:rPr>
              <a:t>Special Circumstances</a:t>
            </a:r>
            <a:endParaRPr lang="en-GB" dirty="0"/>
          </a:p>
        </p:txBody>
      </p:sp>
      <p:sp>
        <p:nvSpPr>
          <p:cNvPr id="3" name="Content Placeholder 2">
            <a:extLst>
              <a:ext uri="{FF2B5EF4-FFF2-40B4-BE49-F238E27FC236}">
                <a16:creationId xmlns:a16="http://schemas.microsoft.com/office/drawing/2014/main" id="{B350CDF6-C4B2-4938-88E3-BF20983081C5}"/>
              </a:ext>
            </a:extLst>
          </p:cNvPr>
          <p:cNvSpPr>
            <a:spLocks noGrp="1"/>
          </p:cNvSpPr>
          <p:nvPr>
            <p:ph idx="1"/>
          </p:nvPr>
        </p:nvSpPr>
        <p:spPr>
          <a:xfrm>
            <a:off x="838200" y="1212867"/>
            <a:ext cx="10515600" cy="5195451"/>
          </a:xfrm>
        </p:spPr>
        <p:txBody>
          <a:bodyPr>
            <a:normAutofit fontScale="25000" lnSpcReduction="20000"/>
          </a:bodyPr>
          <a:lstStyle/>
          <a:p>
            <a:pPr>
              <a:lnSpc>
                <a:spcPct val="120000"/>
              </a:lnSpc>
              <a:spcBef>
                <a:spcPts val="600"/>
              </a:spcBef>
            </a:pPr>
            <a:r>
              <a:rPr lang="en-GB" sz="7200" dirty="0">
                <a:solidFill>
                  <a:srgbClr val="0070C0"/>
                </a:solidFill>
                <a:latin typeface="Arial" panose="020B0604020202020204" pitchFamily="34" charset="0"/>
                <a:ea typeface="ＭＳ Ｐゴシック" pitchFamily="34" charset="-128"/>
                <a:cs typeface="Arial" panose="020B0604020202020204" pitchFamily="34" charset="0"/>
              </a:rPr>
              <a:t>This applies to applicants with special circumstances who have a requirement to train in a particular location. Eligibility Criteria:</a:t>
            </a:r>
          </a:p>
          <a:p>
            <a:pPr marL="540000">
              <a:lnSpc>
                <a:spcPct val="120000"/>
              </a:lnSpc>
              <a:spcBef>
                <a:spcPts val="600"/>
              </a:spcBef>
            </a:pPr>
            <a:r>
              <a:rPr lang="en-GB" sz="7200" b="1" dirty="0">
                <a:solidFill>
                  <a:srgbClr val="0070C0"/>
                </a:solidFill>
                <a:latin typeface="Arial" panose="020B0604020202020204" pitchFamily="34" charset="0"/>
                <a:ea typeface="ＭＳ Ｐゴシック" pitchFamily="34" charset="-128"/>
                <a:cs typeface="Arial" panose="020B0604020202020204" pitchFamily="34" charset="0"/>
              </a:rPr>
              <a:t>Criterion 1 </a:t>
            </a:r>
            <a:r>
              <a:rPr lang="en-GB" sz="7200" dirty="0">
                <a:solidFill>
                  <a:srgbClr val="0070C0"/>
                </a:solidFill>
                <a:latin typeface="Arial" panose="020B0604020202020204" pitchFamily="34" charset="0"/>
                <a:ea typeface="ＭＳ Ｐゴシック" pitchFamily="34" charset="-128"/>
                <a:cs typeface="Arial" panose="020B0604020202020204" pitchFamily="34" charset="0"/>
              </a:rPr>
              <a:t>– applicant is the primary carer for someone who is disabled as defined by the Equality Act 2010</a:t>
            </a:r>
          </a:p>
          <a:p>
            <a:pPr marL="540000">
              <a:lnSpc>
                <a:spcPct val="120000"/>
              </a:lnSpc>
              <a:spcBef>
                <a:spcPts val="600"/>
              </a:spcBef>
            </a:pPr>
            <a:r>
              <a:rPr lang="en-GB" sz="7200" b="1" dirty="0">
                <a:solidFill>
                  <a:srgbClr val="0070C0"/>
                </a:solidFill>
                <a:latin typeface="Arial" panose="020B0604020202020204" pitchFamily="34" charset="0"/>
                <a:ea typeface="ＭＳ Ｐゴシック" pitchFamily="34" charset="-128"/>
                <a:cs typeface="Arial" panose="020B0604020202020204" pitchFamily="34" charset="0"/>
              </a:rPr>
              <a:t>Criterion 2 </a:t>
            </a:r>
            <a:r>
              <a:rPr lang="en-GB" sz="7200" dirty="0">
                <a:solidFill>
                  <a:srgbClr val="0070C0"/>
                </a:solidFill>
                <a:latin typeface="Arial" panose="020B0604020202020204" pitchFamily="34" charset="0"/>
                <a:ea typeface="ＭＳ Ｐゴシック" pitchFamily="34" charset="-128"/>
                <a:cs typeface="Arial" panose="020B0604020202020204" pitchFamily="34" charset="0"/>
              </a:rPr>
              <a:t>– applicant has a medical condition or disability for which ongoing follow up for the condition in the specified location is an absolute requirement</a:t>
            </a:r>
          </a:p>
          <a:p>
            <a:pPr marL="540000">
              <a:lnSpc>
                <a:spcPct val="120000"/>
              </a:lnSpc>
              <a:spcBef>
                <a:spcPts val="600"/>
              </a:spcBef>
              <a:spcAft>
                <a:spcPts val="600"/>
              </a:spcAft>
            </a:pPr>
            <a:r>
              <a:rPr lang="en-GB" sz="7200" b="1" dirty="0">
                <a:solidFill>
                  <a:srgbClr val="0070C0"/>
                </a:solidFill>
                <a:latin typeface="Arial" panose="020B0604020202020204" pitchFamily="34" charset="0"/>
                <a:ea typeface="ＭＳ Ｐゴシック" pitchFamily="34" charset="-128"/>
                <a:cs typeface="Arial" panose="020B0604020202020204" pitchFamily="34" charset="0"/>
              </a:rPr>
              <a:t>Criterion 3 </a:t>
            </a:r>
            <a:r>
              <a:rPr lang="en-GB" sz="7200" dirty="0">
                <a:solidFill>
                  <a:srgbClr val="0070C0"/>
                </a:solidFill>
                <a:latin typeface="Arial" panose="020B0604020202020204" pitchFamily="34" charset="0"/>
                <a:ea typeface="ＭＳ Ｐゴシック" pitchFamily="34" charset="-128"/>
                <a:cs typeface="Arial" panose="020B0604020202020204" pitchFamily="34" charset="0"/>
              </a:rPr>
              <a:t>– Parental Responsibilities – applicant is the parent of a child under the age of 18</a:t>
            </a:r>
          </a:p>
          <a:p>
            <a:pPr>
              <a:lnSpc>
                <a:spcPct val="120000"/>
              </a:lnSpc>
              <a:spcBef>
                <a:spcPts val="600"/>
              </a:spcBef>
              <a:spcAft>
                <a:spcPts val="600"/>
              </a:spcAft>
            </a:pPr>
            <a:r>
              <a:rPr lang="en-GB" sz="7200" dirty="0">
                <a:solidFill>
                  <a:srgbClr val="0070C0"/>
                </a:solidFill>
                <a:latin typeface="Arial" panose="020B0604020202020204" pitchFamily="34" charset="0"/>
                <a:ea typeface="ＭＳ Ｐゴシック" pitchFamily="34" charset="-128"/>
                <a:cs typeface="Arial" panose="020B0604020202020204" pitchFamily="34" charset="0"/>
              </a:rPr>
              <a:t>Apply on application and submit supporting evidence directly to London &amp; Kent, Surrey and Sussex Recruitment</a:t>
            </a:r>
          </a:p>
          <a:p>
            <a:pPr>
              <a:lnSpc>
                <a:spcPct val="120000"/>
              </a:lnSpc>
              <a:spcBef>
                <a:spcPts val="600"/>
              </a:spcBef>
              <a:spcAft>
                <a:spcPts val="600"/>
              </a:spcAft>
            </a:pPr>
            <a:r>
              <a:rPr lang="en-GB" sz="7200" dirty="0">
                <a:solidFill>
                  <a:srgbClr val="0070C0"/>
                </a:solidFill>
                <a:latin typeface="Arial" panose="020B0604020202020204" pitchFamily="34" charset="0"/>
                <a:ea typeface="ＭＳ Ｐゴシック" pitchFamily="34" charset="-128"/>
                <a:cs typeface="Arial" panose="020B0604020202020204" pitchFamily="34" charset="0"/>
              </a:rPr>
              <a:t>All applications for Special Circumstances, where appropriate evidence is provided, will be considered but acceptance will be subject to availability and cannot be guaranteed</a:t>
            </a:r>
          </a:p>
          <a:p>
            <a:pPr>
              <a:lnSpc>
                <a:spcPct val="120000"/>
              </a:lnSpc>
              <a:spcBef>
                <a:spcPts val="600"/>
              </a:spcBef>
              <a:spcAft>
                <a:spcPts val="600"/>
              </a:spcAft>
            </a:pPr>
            <a:r>
              <a:rPr lang="en-GB" sz="7200" dirty="0">
                <a:solidFill>
                  <a:srgbClr val="0070C0"/>
                </a:solidFill>
                <a:latin typeface="Arial" panose="020B0604020202020204" pitchFamily="34" charset="0"/>
                <a:ea typeface="ＭＳ Ｐゴシック" pitchFamily="34" charset="-128"/>
                <a:cs typeface="Arial" panose="020B0604020202020204" pitchFamily="34" charset="0"/>
              </a:rPr>
              <a:t>Where approved, allocations will be to a Scheme, not a training practice</a:t>
            </a:r>
          </a:p>
          <a:p>
            <a:pPr>
              <a:lnSpc>
                <a:spcPct val="120000"/>
              </a:lnSpc>
              <a:spcBef>
                <a:spcPts val="600"/>
              </a:spcBef>
            </a:pPr>
            <a:r>
              <a:rPr lang="en-GB" sz="7200" dirty="0">
                <a:solidFill>
                  <a:srgbClr val="0070C0"/>
                </a:solidFill>
                <a:latin typeface="Arial" panose="020B0604020202020204" pitchFamily="34" charset="0"/>
                <a:ea typeface="ＭＳ Ｐゴシック" pitchFamily="34" charset="-128"/>
                <a:cs typeface="Arial" panose="020B0604020202020204" pitchFamily="34" charset="0"/>
              </a:rPr>
              <a:t>More details available in the Application Handbook and applicants for Special Circumstances consideration will subsequently be contacted by London &amp; KSS Recruitment</a:t>
            </a:r>
          </a:p>
          <a:p>
            <a:endParaRPr lang="en-GB" dirty="0"/>
          </a:p>
        </p:txBody>
      </p:sp>
    </p:spTree>
    <p:extLst>
      <p:ext uri="{BB962C8B-B14F-4D97-AF65-F5344CB8AC3E}">
        <p14:creationId xmlns:p14="http://schemas.microsoft.com/office/powerpoint/2010/main" val="3392436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LD_Generic_Template">
  <a:themeElements>
    <a:clrScheme name="LD_Generic_Template 1">
      <a:dk1>
        <a:srgbClr val="5BBF21"/>
      </a:dk1>
      <a:lt1>
        <a:srgbClr val="FFFFFF"/>
      </a:lt1>
      <a:dk2>
        <a:srgbClr val="5BBF21"/>
      </a:dk2>
      <a:lt2>
        <a:srgbClr val="FFFFFF"/>
      </a:lt2>
      <a:accent1>
        <a:srgbClr val="5BBF21"/>
      </a:accent1>
      <a:accent2>
        <a:srgbClr val="0091C9"/>
      </a:accent2>
      <a:accent3>
        <a:srgbClr val="FFFFFF"/>
      </a:accent3>
      <a:accent4>
        <a:srgbClr val="4CA31B"/>
      </a:accent4>
      <a:accent5>
        <a:srgbClr val="B5DCAB"/>
      </a:accent5>
      <a:accent6>
        <a:srgbClr val="0083B6"/>
      </a:accent6>
      <a:hlink>
        <a:srgbClr val="A00054"/>
      </a:hlink>
      <a:folHlink>
        <a:srgbClr val="E28C05"/>
      </a:folHlink>
    </a:clrScheme>
    <a:fontScheme name="LD_Generic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D_Generic_Template 1">
        <a:dk1>
          <a:srgbClr val="5BBF21"/>
        </a:dk1>
        <a:lt1>
          <a:srgbClr val="FFFFFF"/>
        </a:lt1>
        <a:dk2>
          <a:srgbClr val="5BBF21"/>
        </a:dk2>
        <a:lt2>
          <a:srgbClr val="FFFFFF"/>
        </a:lt2>
        <a:accent1>
          <a:srgbClr val="5BBF21"/>
        </a:accent1>
        <a:accent2>
          <a:srgbClr val="0091C9"/>
        </a:accent2>
        <a:accent3>
          <a:srgbClr val="FFFFFF"/>
        </a:accent3>
        <a:accent4>
          <a:srgbClr val="4CA31B"/>
        </a:accent4>
        <a:accent5>
          <a:srgbClr val="B5DCAB"/>
        </a:accent5>
        <a:accent6>
          <a:srgbClr val="0083B6"/>
        </a:accent6>
        <a:hlink>
          <a:srgbClr val="A00054"/>
        </a:hlink>
        <a:folHlink>
          <a:srgbClr val="E28C05"/>
        </a:folHlink>
      </a:clrScheme>
      <a:clrMap bg1="lt1" tx1="dk1" bg2="lt2" tx2="dk2" accent1="accent1" accent2="accent2" accent3="accent3" accent4="accent4" accent5="accent5" accent6="accent6" hlink="hlink" folHlink="folHlink"/>
    </a:extraClrScheme>
    <a:extraClrScheme>
      <a:clrScheme name="LD_Generic_Template 2">
        <a:dk1>
          <a:srgbClr val="006B54"/>
        </a:dk1>
        <a:lt1>
          <a:srgbClr val="FFFFFF"/>
        </a:lt1>
        <a:dk2>
          <a:srgbClr val="006B54"/>
        </a:dk2>
        <a:lt2>
          <a:srgbClr val="FFFFFF"/>
        </a:lt2>
        <a:accent1>
          <a:srgbClr val="006B54"/>
        </a:accent1>
        <a:accent2>
          <a:srgbClr val="0091C9"/>
        </a:accent2>
        <a:accent3>
          <a:srgbClr val="FFFFFF"/>
        </a:accent3>
        <a:accent4>
          <a:srgbClr val="005A46"/>
        </a:accent4>
        <a:accent5>
          <a:srgbClr val="AABAB3"/>
        </a:accent5>
        <a:accent6>
          <a:srgbClr val="0083B6"/>
        </a:accent6>
        <a:hlink>
          <a:srgbClr val="A00054"/>
        </a:hlink>
        <a:folHlink>
          <a:srgbClr val="E28C05"/>
        </a:folHlink>
      </a:clrScheme>
      <a:clrMap bg1="lt1" tx1="dk1" bg2="lt2" tx2="dk2" accent1="accent1" accent2="accent2" accent3="accent3" accent4="accent4" accent5="accent5" accent6="accent6" hlink="hlink" folHlink="folHlink"/>
    </a:extraClrScheme>
    <a:extraClrScheme>
      <a:clrScheme name="LD_Generic_Template 3">
        <a:dk1>
          <a:srgbClr val="00AA9E"/>
        </a:dk1>
        <a:lt1>
          <a:srgbClr val="FFFFFF"/>
        </a:lt1>
        <a:dk2>
          <a:srgbClr val="00AA9E"/>
        </a:dk2>
        <a:lt2>
          <a:srgbClr val="FFFFFF"/>
        </a:lt2>
        <a:accent1>
          <a:srgbClr val="00AA9E"/>
        </a:accent1>
        <a:accent2>
          <a:srgbClr val="0091C9"/>
        </a:accent2>
        <a:accent3>
          <a:srgbClr val="FFFFFF"/>
        </a:accent3>
        <a:accent4>
          <a:srgbClr val="009186"/>
        </a:accent4>
        <a:accent5>
          <a:srgbClr val="AAD2CC"/>
        </a:accent5>
        <a:accent6>
          <a:srgbClr val="0083B6"/>
        </a:accent6>
        <a:hlink>
          <a:srgbClr val="A00054"/>
        </a:hlink>
        <a:folHlink>
          <a:srgbClr val="E28C05"/>
        </a:folHlink>
      </a:clrScheme>
      <a:clrMap bg1="lt1" tx1="dk1" bg2="lt2" tx2="dk2" accent1="accent1" accent2="accent2" accent3="accent3" accent4="accent4" accent5="accent5" accent6="accent6" hlink="hlink" folHlink="folHlink"/>
    </a:extraClrScheme>
    <a:extraClrScheme>
      <a:clrScheme name="LD_Generic_Template 4">
        <a:dk1>
          <a:srgbClr val="00ADC6"/>
        </a:dk1>
        <a:lt1>
          <a:srgbClr val="FFFFFF"/>
        </a:lt1>
        <a:dk2>
          <a:srgbClr val="00ADC6"/>
        </a:dk2>
        <a:lt2>
          <a:srgbClr val="FFFFFF"/>
        </a:lt2>
        <a:accent1>
          <a:srgbClr val="00ADC6"/>
        </a:accent1>
        <a:accent2>
          <a:srgbClr val="009E49"/>
        </a:accent2>
        <a:accent3>
          <a:srgbClr val="FFFFFF"/>
        </a:accent3>
        <a:accent4>
          <a:srgbClr val="0093A9"/>
        </a:accent4>
        <a:accent5>
          <a:srgbClr val="AAD3DF"/>
        </a:accent5>
        <a:accent6>
          <a:srgbClr val="008F41"/>
        </a:accent6>
        <a:hlink>
          <a:srgbClr val="A00054"/>
        </a:hlink>
        <a:folHlink>
          <a:srgbClr val="E28C05"/>
        </a:folHlink>
      </a:clrScheme>
      <a:clrMap bg1="lt1" tx1="dk1" bg2="lt2" tx2="dk2" accent1="accent1" accent2="accent2" accent3="accent3" accent4="accent4" accent5="accent5" accent6="accent6" hlink="hlink" folHlink="folHlink"/>
    </a:extraClrScheme>
    <a:extraClrScheme>
      <a:clrScheme name="LD_Generic_Template 5">
        <a:dk1>
          <a:srgbClr val="003893"/>
        </a:dk1>
        <a:lt1>
          <a:srgbClr val="FFFFFF"/>
        </a:lt1>
        <a:dk2>
          <a:srgbClr val="003893"/>
        </a:dk2>
        <a:lt2>
          <a:srgbClr val="FFFFFF"/>
        </a:lt2>
        <a:accent1>
          <a:srgbClr val="003893"/>
        </a:accent1>
        <a:accent2>
          <a:srgbClr val="009E49"/>
        </a:accent2>
        <a:accent3>
          <a:srgbClr val="FFFFFF"/>
        </a:accent3>
        <a:accent4>
          <a:srgbClr val="002E7D"/>
        </a:accent4>
        <a:accent5>
          <a:srgbClr val="AAAEC8"/>
        </a:accent5>
        <a:accent6>
          <a:srgbClr val="008F41"/>
        </a:accent6>
        <a:hlink>
          <a:srgbClr val="A00054"/>
        </a:hlink>
        <a:folHlink>
          <a:srgbClr val="E28C05"/>
        </a:folHlink>
      </a:clrScheme>
      <a:clrMap bg1="lt1" tx1="dk1" bg2="lt2" tx2="dk2" accent1="accent1" accent2="accent2" accent3="accent3" accent4="accent4" accent5="accent5" accent6="accent6" hlink="hlink" folHlink="folHlink"/>
    </a:extraClrScheme>
    <a:extraClrScheme>
      <a:clrScheme name="LD_Generic_Template 6">
        <a:dk1>
          <a:srgbClr val="56008C"/>
        </a:dk1>
        <a:lt1>
          <a:srgbClr val="FFFFFF"/>
        </a:lt1>
        <a:dk2>
          <a:srgbClr val="56008C"/>
        </a:dk2>
        <a:lt2>
          <a:srgbClr val="FFFFFF"/>
        </a:lt2>
        <a:accent1>
          <a:srgbClr val="56008C"/>
        </a:accent1>
        <a:accent2>
          <a:srgbClr val="009E49"/>
        </a:accent2>
        <a:accent3>
          <a:srgbClr val="FFFFFF"/>
        </a:accent3>
        <a:accent4>
          <a:srgbClr val="480077"/>
        </a:accent4>
        <a:accent5>
          <a:srgbClr val="B4AAC5"/>
        </a:accent5>
        <a:accent6>
          <a:srgbClr val="008F41"/>
        </a:accent6>
        <a:hlink>
          <a:srgbClr val="A00054"/>
        </a:hlink>
        <a:folHlink>
          <a:srgbClr val="E28C05"/>
        </a:folHlink>
      </a:clrScheme>
      <a:clrMap bg1="lt1" tx1="dk1" bg2="lt2" tx2="dk2" accent1="accent1" accent2="accent2" accent3="accent3" accent4="accent4" accent5="accent5" accent6="accent6" hlink="hlink" folHlink="folHlink"/>
    </a:extraClrScheme>
    <a:extraClrScheme>
      <a:clrScheme name="LD_Generic_Template 7">
        <a:dk1>
          <a:srgbClr val="A00054"/>
        </a:dk1>
        <a:lt1>
          <a:srgbClr val="FFFFFF"/>
        </a:lt1>
        <a:dk2>
          <a:srgbClr val="A00054"/>
        </a:dk2>
        <a:lt2>
          <a:srgbClr val="FFFFFF"/>
        </a:lt2>
        <a:accent1>
          <a:srgbClr val="A00054"/>
        </a:accent1>
        <a:accent2>
          <a:srgbClr val="0091C9"/>
        </a:accent2>
        <a:accent3>
          <a:srgbClr val="FFFFFF"/>
        </a:accent3>
        <a:accent4>
          <a:srgbClr val="880046"/>
        </a:accent4>
        <a:accent5>
          <a:srgbClr val="CDAAB3"/>
        </a:accent5>
        <a:accent6>
          <a:srgbClr val="0083B6"/>
        </a:accent6>
        <a:hlink>
          <a:srgbClr val="009E49"/>
        </a:hlink>
        <a:folHlink>
          <a:srgbClr val="E28C05"/>
        </a:folHlink>
      </a:clrScheme>
      <a:clrMap bg1="lt1" tx1="dk1" bg2="lt2" tx2="dk2" accent1="accent1" accent2="accent2" accent3="accent3" accent4="accent4" accent5="accent5" accent6="accent6" hlink="hlink" folHlink="folHlink"/>
    </a:extraClrScheme>
    <a:extraClrScheme>
      <a:clrScheme name="LD_Generic_Template 8">
        <a:dk1>
          <a:srgbClr val="E28C05"/>
        </a:dk1>
        <a:lt1>
          <a:srgbClr val="FFFFFF"/>
        </a:lt1>
        <a:dk2>
          <a:srgbClr val="E28C05"/>
        </a:dk2>
        <a:lt2>
          <a:srgbClr val="FFFFFF"/>
        </a:lt2>
        <a:accent1>
          <a:srgbClr val="E28C05"/>
        </a:accent1>
        <a:accent2>
          <a:srgbClr val="0091C9"/>
        </a:accent2>
        <a:accent3>
          <a:srgbClr val="FFFFFF"/>
        </a:accent3>
        <a:accent4>
          <a:srgbClr val="C17703"/>
        </a:accent4>
        <a:accent5>
          <a:srgbClr val="EEC5AA"/>
        </a:accent5>
        <a:accent6>
          <a:srgbClr val="0083B6"/>
        </a:accent6>
        <a:hlink>
          <a:srgbClr val="009E49"/>
        </a:hlink>
        <a:folHlink>
          <a:srgbClr val="A00054"/>
        </a:folHlink>
      </a:clrScheme>
      <a:clrMap bg1="lt1" tx1="dk1" bg2="lt2" tx2="dk2" accent1="accent1" accent2="accent2" accent3="accent3" accent4="accent4" accent5="accent5" accent6="accent6" hlink="hlink" folHlink="folHlink"/>
    </a:extraClrScheme>
    <a:extraClrScheme>
      <a:clrScheme name="LD_Generic_Template 9">
        <a:dk1>
          <a:srgbClr val="0072C6"/>
        </a:dk1>
        <a:lt1>
          <a:srgbClr val="FFFFFF"/>
        </a:lt1>
        <a:dk2>
          <a:srgbClr val="0072C6"/>
        </a:dk2>
        <a:lt2>
          <a:srgbClr val="FFFFFF"/>
        </a:lt2>
        <a:accent1>
          <a:srgbClr val="0072C6"/>
        </a:accent1>
        <a:accent2>
          <a:srgbClr val="009E49"/>
        </a:accent2>
        <a:accent3>
          <a:srgbClr val="FFFFFF"/>
        </a:accent3>
        <a:accent4>
          <a:srgbClr val="0060A9"/>
        </a:accent4>
        <a:accent5>
          <a:srgbClr val="AABCDF"/>
        </a:accent5>
        <a:accent6>
          <a:srgbClr val="008F41"/>
        </a:accent6>
        <a:hlink>
          <a:srgbClr val="A00054"/>
        </a:hlink>
        <a:folHlink>
          <a:srgbClr val="E28C05"/>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HEE orange">
    <a:dk1>
      <a:srgbClr val="FF7311"/>
    </a:dk1>
    <a:lt1>
      <a:srgbClr val="FFFFFF"/>
    </a:lt1>
    <a:dk2>
      <a:srgbClr val="FF7311"/>
    </a:dk2>
    <a:lt2>
      <a:srgbClr val="FFFFFF"/>
    </a:lt2>
    <a:accent1>
      <a:srgbClr val="FF7311"/>
    </a:accent1>
    <a:accent2>
      <a:srgbClr val="A00054"/>
    </a:accent2>
    <a:accent3>
      <a:srgbClr val="FFFFFF"/>
    </a:accent3>
    <a:accent4>
      <a:srgbClr val="FF7311"/>
    </a:accent4>
    <a:accent5>
      <a:srgbClr val="FFFFFF"/>
    </a:accent5>
    <a:accent6>
      <a:srgbClr val="0091C9"/>
    </a:accent6>
    <a:hlink>
      <a:srgbClr val="009CD5"/>
    </a:hlink>
    <a:folHlink>
      <a:srgbClr val="A0005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519CC8E4F41A4ABCD286F6B50A0845" ma:contentTypeVersion="13" ma:contentTypeDescription="Create a new document." ma:contentTypeScope="" ma:versionID="d039cb2d5d6cdb7160ad278b1ab7d2d9">
  <xsd:schema xmlns:xsd="http://www.w3.org/2001/XMLSchema" xmlns:xs="http://www.w3.org/2001/XMLSchema" xmlns:p="http://schemas.microsoft.com/office/2006/metadata/properties" xmlns:ns3="36570643-ac10-4e4d-8b80-0ab787a09130" xmlns:ns4="98636101-c31a-49a1-af98-f9ecf47bb6ee" targetNamespace="http://schemas.microsoft.com/office/2006/metadata/properties" ma:root="true" ma:fieldsID="b87d400d151bb8cfeaa192f6e4054dd2" ns3:_="" ns4:_="">
    <xsd:import namespace="36570643-ac10-4e4d-8b80-0ab787a09130"/>
    <xsd:import namespace="98636101-c31a-49a1-af98-f9ecf47bb6e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570643-ac10-4e4d-8b80-0ab787a0913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636101-c31a-49a1-af98-f9ecf47bb6e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D526F9-3D9A-4620-B012-9800DA16A6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570643-ac10-4e4d-8b80-0ab787a09130"/>
    <ds:schemaRef ds:uri="98636101-c31a-49a1-af98-f9ecf47bb6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6EAA8B-144D-4DB6-9482-B92C5EA5935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B58ED40-87E4-43F6-B7C8-A32CB5CC59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1885</TotalTime>
  <Words>2990</Words>
  <Application>Microsoft Office PowerPoint</Application>
  <PresentationFormat>Widescreen</PresentationFormat>
  <Paragraphs>246</Paragraphs>
  <Slides>28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Arial Narrow</vt:lpstr>
      <vt:lpstr>Calibri</vt:lpstr>
      <vt:lpstr>Calibri Light</vt:lpstr>
      <vt:lpstr>Frutiger Neue LT Pro Regular</vt:lpstr>
      <vt:lpstr>Tahoma</vt:lpstr>
      <vt:lpstr>Wingdings</vt:lpstr>
      <vt:lpstr>Office Theme</vt:lpstr>
      <vt:lpstr>1_LD_Generic_Template</vt:lpstr>
      <vt:lpstr>PowerPoint Presentation</vt:lpstr>
      <vt:lpstr>Dental Foundation Training (DFT)</vt:lpstr>
      <vt:lpstr>Satisfactory Completion of DFT</vt:lpstr>
      <vt:lpstr>Overview of the 2020/21 Recruitment Process</vt:lpstr>
      <vt:lpstr>Number of Posts and Applications – 2019/20</vt:lpstr>
      <vt:lpstr>Recruitment Process</vt:lpstr>
      <vt:lpstr>Rationale for Implementing the COVID-19 Contingency Measures</vt:lpstr>
      <vt:lpstr>Supporting candidates with a disability – Declare at time of application</vt:lpstr>
      <vt:lpstr>Special Circumstances</vt:lpstr>
      <vt:lpstr>Which training posts are included?</vt:lpstr>
      <vt:lpstr>England, Wales and Northern Ireland - Health Education England Areas and Deaneries</vt:lpstr>
      <vt:lpstr>Key dates for 2021 Schemes</vt:lpstr>
      <vt:lpstr>How to apply?</vt:lpstr>
      <vt:lpstr>Oriel has changed! </vt:lpstr>
      <vt:lpstr>Application Questions  Guidance</vt:lpstr>
      <vt:lpstr>How will I be assessed?</vt:lpstr>
      <vt:lpstr>Arrangements for sitting the SJT</vt:lpstr>
      <vt:lpstr>What are SJTs?</vt:lpstr>
      <vt:lpstr>Example SJT Ranking Question </vt:lpstr>
      <vt:lpstr>Example Multiple Choice Question </vt:lpstr>
      <vt:lpstr>Preferencing of Schemes –  December 2020 to May 2021</vt:lpstr>
      <vt:lpstr>After the Situational Judgement Test</vt:lpstr>
      <vt:lpstr>Offers and Allocation to Scheme  </vt:lpstr>
      <vt:lpstr>Quality Assurance</vt:lpstr>
      <vt:lpstr>Key Information</vt:lpstr>
      <vt:lpstr>Reminder of Key Dates</vt:lpstr>
      <vt:lpstr>Advice</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Dental Foundation Training (DFT)</dc:title>
  <dc:creator>BYATT, Jennifer</dc:creator>
  <cp:lastModifiedBy>Malcolm Smith</cp:lastModifiedBy>
  <cp:revision>45</cp:revision>
  <dcterms:created xsi:type="dcterms:W3CDTF">2019-05-23T12:44:57Z</dcterms:created>
  <dcterms:modified xsi:type="dcterms:W3CDTF">2020-07-10T08:55:09Z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0x0101003C519CC8E4F41A4ABCD286F6B50A0845</vt:lpwstr>
  </property>
</Properties>
</file>